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879" r:id="rId2"/>
    <p:sldId id="896" r:id="rId3"/>
    <p:sldId id="897" r:id="rId4"/>
    <p:sldId id="946" r:id="rId5"/>
    <p:sldId id="990" r:id="rId6"/>
    <p:sldId id="991" r:id="rId7"/>
    <p:sldId id="992" r:id="rId8"/>
    <p:sldId id="1016" r:id="rId9"/>
    <p:sldId id="993" r:id="rId10"/>
    <p:sldId id="900" r:id="rId11"/>
    <p:sldId id="901" r:id="rId12"/>
    <p:sldId id="994" r:id="rId13"/>
    <p:sldId id="1017" r:id="rId14"/>
    <p:sldId id="1018" r:id="rId15"/>
    <p:sldId id="1019" r:id="rId16"/>
    <p:sldId id="1020" r:id="rId17"/>
    <p:sldId id="1021" r:id="rId18"/>
    <p:sldId id="1022" r:id="rId19"/>
    <p:sldId id="1023" r:id="rId20"/>
    <p:sldId id="1028" r:id="rId21"/>
    <p:sldId id="1027" r:id="rId22"/>
    <p:sldId id="1026" r:id="rId23"/>
    <p:sldId id="995" r:id="rId24"/>
    <p:sldId id="1011" r:id="rId25"/>
    <p:sldId id="1012" r:id="rId26"/>
    <p:sldId id="1013" r:id="rId27"/>
    <p:sldId id="1014" r:id="rId28"/>
    <p:sldId id="996" r:id="rId29"/>
    <p:sldId id="997" r:id="rId30"/>
    <p:sldId id="998" r:id="rId31"/>
    <p:sldId id="999" r:id="rId32"/>
    <p:sldId id="1000" r:id="rId33"/>
    <p:sldId id="1001" r:id="rId34"/>
    <p:sldId id="1007" r:id="rId35"/>
    <p:sldId id="1003" r:id="rId36"/>
    <p:sldId id="1015" r:id="rId37"/>
    <p:sldId id="1002" r:id="rId38"/>
    <p:sldId id="917" r:id="rId39"/>
  </p:sldIdLst>
  <p:sldSz cx="9144000" cy="6858000" type="screen4x3"/>
  <p:notesSz cx="6858000" cy="9144000"/>
  <p:custDataLst>
    <p:tags r:id="rId42"/>
  </p:custData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Grande" pitchFamily="-111" charset="0"/>
        <a:ea typeface="Geneva" pitchFamily="-111"/>
        <a:cs typeface="Geneva" pitchFamily="-111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Grande" pitchFamily="-111" charset="0"/>
        <a:ea typeface="Geneva" pitchFamily="-111"/>
        <a:cs typeface="Geneva" pitchFamily="-111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Grande" pitchFamily="-111" charset="0"/>
        <a:ea typeface="Geneva" pitchFamily="-111"/>
        <a:cs typeface="Geneva" pitchFamily="-111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Grande" pitchFamily="-111" charset="0"/>
        <a:ea typeface="Geneva" pitchFamily="-111"/>
        <a:cs typeface="Geneva" pitchFamily="-111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Grande" pitchFamily="-111" charset="0"/>
        <a:ea typeface="Geneva" pitchFamily="-111"/>
        <a:cs typeface="Geneva" pitchFamily="-111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Lucida Grande" pitchFamily="-111" charset="0"/>
        <a:ea typeface="Geneva" pitchFamily="-111"/>
        <a:cs typeface="Geneva" pitchFamily="-111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Lucida Grande" pitchFamily="-111" charset="0"/>
        <a:ea typeface="Geneva" pitchFamily="-111"/>
        <a:cs typeface="Geneva" pitchFamily="-111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Lucida Grande" pitchFamily="-111" charset="0"/>
        <a:ea typeface="Geneva" pitchFamily="-111"/>
        <a:cs typeface="Geneva" pitchFamily="-111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Lucida Grande" pitchFamily="-111" charset="0"/>
        <a:ea typeface="Geneva" pitchFamily="-111"/>
        <a:cs typeface="Geneva" pitchFamily="-111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FFFF"/>
    <a:srgbClr val="FF9933"/>
    <a:srgbClr val="193D69"/>
    <a:srgbClr val="66FFCC"/>
    <a:srgbClr val="00FFCC"/>
    <a:srgbClr val="0091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10" autoAdjust="0"/>
    <p:restoredTop sz="85143" autoAdjust="0"/>
  </p:normalViewPr>
  <p:slideViewPr>
    <p:cSldViewPr snapToGrid="0" snapToObjects="1">
      <p:cViewPr>
        <p:scale>
          <a:sx n="60" d="100"/>
          <a:sy n="60" d="100"/>
        </p:scale>
        <p:origin x="-912" y="-48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24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6" d="100"/>
          <a:sy n="66" d="100"/>
        </p:scale>
        <p:origin x="-277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A002AD-97B5-0F43-B99E-969B4CCEAF50}" type="doc">
      <dgm:prSet loTypeId="urn:microsoft.com/office/officeart/2009/3/layout/StepUpProcess" loCatId="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1BD2241-0ED2-A145-9220-CBDB4D6CF664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rtl="0"/>
          <a:r>
            <a:rPr lang="en-US" dirty="0" smtClean="0">
              <a:solidFill>
                <a:schemeClr val="bg1"/>
              </a:solidFill>
            </a:rPr>
            <a:t>Largest Project &amp; Programs Qualification Body</a:t>
          </a:r>
          <a:endParaRPr lang="en-US" dirty="0">
            <a:solidFill>
              <a:schemeClr val="bg1"/>
            </a:solidFill>
          </a:endParaRPr>
        </a:p>
      </dgm:t>
    </dgm:pt>
    <dgm:pt modelId="{67B36DA1-76AB-B846-B40E-084E8D88D87F}" type="parTrans" cxnId="{011305AD-5DFC-4347-B2FE-0256C35E5739}">
      <dgm:prSet/>
      <dgm:spPr/>
      <dgm:t>
        <a:bodyPr/>
        <a:lstStyle/>
        <a:p>
          <a:endParaRPr lang="en-US"/>
        </a:p>
      </dgm:t>
    </dgm:pt>
    <dgm:pt modelId="{5070BFE6-47CC-5A42-8C39-8A84A6C61D10}" type="sibTrans" cxnId="{011305AD-5DFC-4347-B2FE-0256C35E5739}">
      <dgm:prSet/>
      <dgm:spPr/>
      <dgm:t>
        <a:bodyPr/>
        <a:lstStyle/>
        <a:p>
          <a:endParaRPr lang="en-US"/>
        </a:p>
      </dgm:t>
    </dgm:pt>
    <dgm:pt modelId="{1A503F46-D52B-6443-86FF-D9CFB7505A22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rtl="0"/>
          <a:r>
            <a:rPr lang="en-US" dirty="0" smtClean="0">
              <a:solidFill>
                <a:schemeClr val="bg1"/>
              </a:solidFill>
            </a:rPr>
            <a:t>Supporting 30</a:t>
          </a:r>
          <a:br>
            <a:rPr lang="en-US" dirty="0" smtClean="0">
              <a:solidFill>
                <a:schemeClr val="bg1"/>
              </a:solidFill>
            </a:rPr>
          </a:br>
          <a:r>
            <a:rPr lang="en-US" dirty="0" smtClean="0">
              <a:solidFill>
                <a:schemeClr val="bg1"/>
              </a:solidFill>
            </a:rPr>
            <a:t>Products in 21 languages</a:t>
          </a:r>
          <a:endParaRPr lang="en-US" dirty="0">
            <a:solidFill>
              <a:schemeClr val="bg1"/>
            </a:solidFill>
          </a:endParaRPr>
        </a:p>
      </dgm:t>
    </dgm:pt>
    <dgm:pt modelId="{CB04DF79-EED6-4343-9E80-EFBB6BAA9B7E}" type="parTrans" cxnId="{3A431F88-114C-EA4E-9A38-8F6BBE9E1D4A}">
      <dgm:prSet/>
      <dgm:spPr/>
      <dgm:t>
        <a:bodyPr/>
        <a:lstStyle/>
        <a:p>
          <a:endParaRPr lang="en-US"/>
        </a:p>
      </dgm:t>
    </dgm:pt>
    <dgm:pt modelId="{093024EA-2330-9D42-A95C-7DCFEA3E42B8}" type="sibTrans" cxnId="{3A431F88-114C-EA4E-9A38-8F6BBE9E1D4A}">
      <dgm:prSet/>
      <dgm:spPr/>
      <dgm:t>
        <a:bodyPr/>
        <a:lstStyle/>
        <a:p>
          <a:endParaRPr lang="en-US"/>
        </a:p>
      </dgm:t>
    </dgm:pt>
    <dgm:pt modelId="{A35583A8-B112-2244-AD72-A67E8823DB55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rtl="0"/>
          <a:r>
            <a:rPr lang="en-US" dirty="0" smtClean="0">
              <a:solidFill>
                <a:schemeClr val="bg1"/>
              </a:solidFill>
            </a:rPr>
            <a:t>Global access to leading qualifications</a:t>
          </a:r>
        </a:p>
      </dgm:t>
    </dgm:pt>
    <dgm:pt modelId="{91B20DF1-2900-2D4B-95B8-631061B34D4B}" type="parTrans" cxnId="{F35C8AF8-9E04-D54A-A1D4-067C088903EE}">
      <dgm:prSet/>
      <dgm:spPr/>
      <dgm:t>
        <a:bodyPr/>
        <a:lstStyle/>
        <a:p>
          <a:endParaRPr lang="en-US"/>
        </a:p>
      </dgm:t>
    </dgm:pt>
    <dgm:pt modelId="{F3D33F47-455D-F046-A712-DE56DDE46CD4}" type="sibTrans" cxnId="{F35C8AF8-9E04-D54A-A1D4-067C088903EE}">
      <dgm:prSet/>
      <dgm:spPr/>
      <dgm:t>
        <a:bodyPr/>
        <a:lstStyle/>
        <a:p>
          <a:endParaRPr lang="en-US"/>
        </a:p>
      </dgm:t>
    </dgm:pt>
    <dgm:pt modelId="{F5342510-F310-A345-B596-CB6849211D5F}" type="pres">
      <dgm:prSet presAssocID="{DDA002AD-97B5-0F43-B99E-969B4CCEAF5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9AB0F2FA-15A8-9346-86B6-DF00A22C01F8}" type="pres">
      <dgm:prSet presAssocID="{91BD2241-0ED2-A145-9220-CBDB4D6CF664}" presName="composite" presStyleCnt="0"/>
      <dgm:spPr/>
    </dgm:pt>
    <dgm:pt modelId="{C1DE0E15-6FCC-2343-B424-A94E55FAF014}" type="pres">
      <dgm:prSet presAssocID="{91BD2241-0ED2-A145-9220-CBDB4D6CF664}" presName="LShape" presStyleLbl="alignNode1" presStyleIdx="0" presStyleCnt="5"/>
      <dgm:spPr/>
    </dgm:pt>
    <dgm:pt modelId="{07347ABF-C7DC-4C4A-8B95-3F3CA7D685CA}" type="pres">
      <dgm:prSet presAssocID="{91BD2241-0ED2-A145-9220-CBDB4D6CF664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8410BA-9F93-5A47-8218-2F262835BD5B}" type="pres">
      <dgm:prSet presAssocID="{91BD2241-0ED2-A145-9220-CBDB4D6CF664}" presName="Triangle" presStyleLbl="alignNode1" presStyleIdx="1" presStyleCnt="5"/>
      <dgm:spPr/>
    </dgm:pt>
    <dgm:pt modelId="{7A5D8C69-8617-B841-B94F-7E6217D60357}" type="pres">
      <dgm:prSet presAssocID="{5070BFE6-47CC-5A42-8C39-8A84A6C61D10}" presName="sibTrans" presStyleCnt="0"/>
      <dgm:spPr/>
    </dgm:pt>
    <dgm:pt modelId="{8BFD3027-9A1E-2C45-A560-A1F9A6AAACCB}" type="pres">
      <dgm:prSet presAssocID="{5070BFE6-47CC-5A42-8C39-8A84A6C61D10}" presName="space" presStyleCnt="0"/>
      <dgm:spPr/>
    </dgm:pt>
    <dgm:pt modelId="{21AE96D6-1514-6745-ACB7-B8BAF6F8F321}" type="pres">
      <dgm:prSet presAssocID="{1A503F46-D52B-6443-86FF-D9CFB7505A22}" presName="composite" presStyleCnt="0"/>
      <dgm:spPr/>
    </dgm:pt>
    <dgm:pt modelId="{98E25506-6A4F-394A-8853-093773AA5C15}" type="pres">
      <dgm:prSet presAssocID="{1A503F46-D52B-6443-86FF-D9CFB7505A22}" presName="LShape" presStyleLbl="alignNode1" presStyleIdx="2" presStyleCnt="5"/>
      <dgm:spPr>
        <a:solidFill>
          <a:schemeClr val="accent2">
            <a:lumMod val="75000"/>
          </a:schemeClr>
        </a:solidFill>
        <a:ln>
          <a:solidFill>
            <a:schemeClr val="accent2">
              <a:lumMod val="60000"/>
              <a:lumOff val="40000"/>
            </a:schemeClr>
          </a:solidFill>
        </a:ln>
      </dgm:spPr>
    </dgm:pt>
    <dgm:pt modelId="{BFD2BB5A-B674-0146-A927-387D58F1B0BD}" type="pres">
      <dgm:prSet presAssocID="{1A503F46-D52B-6443-86FF-D9CFB7505A22}" presName="ParentText" presStyleLbl="revTx" presStyleIdx="1" presStyleCnt="3" custScaleX="120116" custLinFactNeighborX="103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836584-8C55-474B-AF4D-7A350B14E10C}" type="pres">
      <dgm:prSet presAssocID="{1A503F46-D52B-6443-86FF-D9CFB7505A22}" presName="Triangle" presStyleLbl="alignNode1" presStyleIdx="3" presStyleCnt="5"/>
      <dgm:spPr/>
    </dgm:pt>
    <dgm:pt modelId="{8CF2D28E-5BD0-504E-B707-0B4C58E10E9E}" type="pres">
      <dgm:prSet presAssocID="{093024EA-2330-9D42-A95C-7DCFEA3E42B8}" presName="sibTrans" presStyleCnt="0"/>
      <dgm:spPr/>
    </dgm:pt>
    <dgm:pt modelId="{19F150AA-2518-834A-B620-E8B320964B73}" type="pres">
      <dgm:prSet presAssocID="{093024EA-2330-9D42-A95C-7DCFEA3E42B8}" presName="space" presStyleCnt="0"/>
      <dgm:spPr/>
    </dgm:pt>
    <dgm:pt modelId="{6989FB5F-6454-204E-B037-D31C1217241C}" type="pres">
      <dgm:prSet presAssocID="{A35583A8-B112-2244-AD72-A67E8823DB55}" presName="composite" presStyleCnt="0"/>
      <dgm:spPr/>
    </dgm:pt>
    <dgm:pt modelId="{D7F72761-64BC-2747-938B-C5A6DD1386D2}" type="pres">
      <dgm:prSet presAssocID="{A35583A8-B112-2244-AD72-A67E8823DB55}" presName="LShape" presStyleLbl="alignNode1" presStyleIdx="4" presStyleCnt="5"/>
      <dgm:spPr>
        <a:solidFill>
          <a:schemeClr val="tx2"/>
        </a:solidFill>
        <a:ln>
          <a:solidFill>
            <a:schemeClr val="tx2"/>
          </a:solidFill>
        </a:ln>
      </dgm:spPr>
    </dgm:pt>
    <dgm:pt modelId="{4C4A9DC3-68D5-884C-8B5F-251F401BD19D}" type="pres">
      <dgm:prSet presAssocID="{A35583A8-B112-2244-AD72-A67E8823DB55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00E2BAF-E4E6-4F2C-8E40-5197F6FDEF5B}" type="presOf" srcId="{91BD2241-0ED2-A145-9220-CBDB4D6CF664}" destId="{07347ABF-C7DC-4C4A-8B95-3F3CA7D685CA}" srcOrd="0" destOrd="0" presId="urn:microsoft.com/office/officeart/2009/3/layout/StepUpProcess"/>
    <dgm:cxn modelId="{3A431F88-114C-EA4E-9A38-8F6BBE9E1D4A}" srcId="{DDA002AD-97B5-0F43-B99E-969B4CCEAF50}" destId="{1A503F46-D52B-6443-86FF-D9CFB7505A22}" srcOrd="1" destOrd="0" parTransId="{CB04DF79-EED6-4343-9E80-EFBB6BAA9B7E}" sibTransId="{093024EA-2330-9D42-A95C-7DCFEA3E42B8}"/>
    <dgm:cxn modelId="{011305AD-5DFC-4347-B2FE-0256C35E5739}" srcId="{DDA002AD-97B5-0F43-B99E-969B4CCEAF50}" destId="{91BD2241-0ED2-A145-9220-CBDB4D6CF664}" srcOrd="0" destOrd="0" parTransId="{67B36DA1-76AB-B846-B40E-084E8D88D87F}" sibTransId="{5070BFE6-47CC-5A42-8C39-8A84A6C61D10}"/>
    <dgm:cxn modelId="{4980F9A6-0026-41ED-A7DB-68BE81DEF5D1}" type="presOf" srcId="{A35583A8-B112-2244-AD72-A67E8823DB55}" destId="{4C4A9DC3-68D5-884C-8B5F-251F401BD19D}" srcOrd="0" destOrd="0" presId="urn:microsoft.com/office/officeart/2009/3/layout/StepUpProcess"/>
    <dgm:cxn modelId="{F35C8AF8-9E04-D54A-A1D4-067C088903EE}" srcId="{DDA002AD-97B5-0F43-B99E-969B4CCEAF50}" destId="{A35583A8-B112-2244-AD72-A67E8823DB55}" srcOrd="2" destOrd="0" parTransId="{91B20DF1-2900-2D4B-95B8-631061B34D4B}" sibTransId="{F3D33F47-455D-F046-A712-DE56DDE46CD4}"/>
    <dgm:cxn modelId="{5427FC8C-2A49-4112-8603-98C4EA217375}" type="presOf" srcId="{1A503F46-D52B-6443-86FF-D9CFB7505A22}" destId="{BFD2BB5A-B674-0146-A927-387D58F1B0BD}" srcOrd="0" destOrd="0" presId="urn:microsoft.com/office/officeart/2009/3/layout/StepUpProcess"/>
    <dgm:cxn modelId="{AA335715-ACEC-4228-A400-FE406ED9921F}" type="presOf" srcId="{DDA002AD-97B5-0F43-B99E-969B4CCEAF50}" destId="{F5342510-F310-A345-B596-CB6849211D5F}" srcOrd="0" destOrd="0" presId="urn:microsoft.com/office/officeart/2009/3/layout/StepUpProcess"/>
    <dgm:cxn modelId="{4DCD75DB-6BCB-4710-9E98-6EDA95A13C7E}" type="presParOf" srcId="{F5342510-F310-A345-B596-CB6849211D5F}" destId="{9AB0F2FA-15A8-9346-86B6-DF00A22C01F8}" srcOrd="0" destOrd="0" presId="urn:microsoft.com/office/officeart/2009/3/layout/StepUpProcess"/>
    <dgm:cxn modelId="{7F296E28-0D2E-439F-9D88-4945B41043B7}" type="presParOf" srcId="{9AB0F2FA-15A8-9346-86B6-DF00A22C01F8}" destId="{C1DE0E15-6FCC-2343-B424-A94E55FAF014}" srcOrd="0" destOrd="0" presId="urn:microsoft.com/office/officeart/2009/3/layout/StepUpProcess"/>
    <dgm:cxn modelId="{B148B165-DA1B-45C1-B08F-2D263A86744F}" type="presParOf" srcId="{9AB0F2FA-15A8-9346-86B6-DF00A22C01F8}" destId="{07347ABF-C7DC-4C4A-8B95-3F3CA7D685CA}" srcOrd="1" destOrd="0" presId="urn:microsoft.com/office/officeart/2009/3/layout/StepUpProcess"/>
    <dgm:cxn modelId="{FCF41EF3-1382-43E7-9BCA-DD2538810C6E}" type="presParOf" srcId="{9AB0F2FA-15A8-9346-86B6-DF00A22C01F8}" destId="{A78410BA-9F93-5A47-8218-2F262835BD5B}" srcOrd="2" destOrd="0" presId="urn:microsoft.com/office/officeart/2009/3/layout/StepUpProcess"/>
    <dgm:cxn modelId="{9174CDBF-447F-4EE8-891F-40CABBD680D5}" type="presParOf" srcId="{F5342510-F310-A345-B596-CB6849211D5F}" destId="{7A5D8C69-8617-B841-B94F-7E6217D60357}" srcOrd="1" destOrd="0" presId="urn:microsoft.com/office/officeart/2009/3/layout/StepUpProcess"/>
    <dgm:cxn modelId="{529E3DCE-2877-4439-8652-09E3CF01EFFE}" type="presParOf" srcId="{7A5D8C69-8617-B841-B94F-7E6217D60357}" destId="{8BFD3027-9A1E-2C45-A560-A1F9A6AAACCB}" srcOrd="0" destOrd="0" presId="urn:microsoft.com/office/officeart/2009/3/layout/StepUpProcess"/>
    <dgm:cxn modelId="{E2BFE74A-48FC-4AEB-B4B7-24DA64AF45F6}" type="presParOf" srcId="{F5342510-F310-A345-B596-CB6849211D5F}" destId="{21AE96D6-1514-6745-ACB7-B8BAF6F8F321}" srcOrd="2" destOrd="0" presId="urn:microsoft.com/office/officeart/2009/3/layout/StepUpProcess"/>
    <dgm:cxn modelId="{62E55D58-D66E-4170-8F2A-C72BB59466C0}" type="presParOf" srcId="{21AE96D6-1514-6745-ACB7-B8BAF6F8F321}" destId="{98E25506-6A4F-394A-8853-093773AA5C15}" srcOrd="0" destOrd="0" presId="urn:microsoft.com/office/officeart/2009/3/layout/StepUpProcess"/>
    <dgm:cxn modelId="{2D8680BE-EF1D-45BF-821F-169BE6287BE7}" type="presParOf" srcId="{21AE96D6-1514-6745-ACB7-B8BAF6F8F321}" destId="{BFD2BB5A-B674-0146-A927-387D58F1B0BD}" srcOrd="1" destOrd="0" presId="urn:microsoft.com/office/officeart/2009/3/layout/StepUpProcess"/>
    <dgm:cxn modelId="{7A5FFE0F-D769-4B47-9DB8-6E7FEB24F918}" type="presParOf" srcId="{21AE96D6-1514-6745-ACB7-B8BAF6F8F321}" destId="{4C836584-8C55-474B-AF4D-7A350B14E10C}" srcOrd="2" destOrd="0" presId="urn:microsoft.com/office/officeart/2009/3/layout/StepUpProcess"/>
    <dgm:cxn modelId="{017B3E42-768D-440F-BB18-5481F8FDFB9F}" type="presParOf" srcId="{F5342510-F310-A345-B596-CB6849211D5F}" destId="{8CF2D28E-5BD0-504E-B707-0B4C58E10E9E}" srcOrd="3" destOrd="0" presId="urn:microsoft.com/office/officeart/2009/3/layout/StepUpProcess"/>
    <dgm:cxn modelId="{7F49DF11-FF97-45C4-83E0-A175B97F1262}" type="presParOf" srcId="{8CF2D28E-5BD0-504E-B707-0B4C58E10E9E}" destId="{19F150AA-2518-834A-B620-E8B320964B73}" srcOrd="0" destOrd="0" presId="urn:microsoft.com/office/officeart/2009/3/layout/StepUpProcess"/>
    <dgm:cxn modelId="{8A26BEA3-1AD4-423D-8E10-5B28F8C65E35}" type="presParOf" srcId="{F5342510-F310-A345-B596-CB6849211D5F}" destId="{6989FB5F-6454-204E-B037-D31C1217241C}" srcOrd="4" destOrd="0" presId="urn:microsoft.com/office/officeart/2009/3/layout/StepUpProcess"/>
    <dgm:cxn modelId="{488ED598-0DBD-4C70-8F4F-65A52C3DF715}" type="presParOf" srcId="{6989FB5F-6454-204E-B037-D31C1217241C}" destId="{D7F72761-64BC-2747-938B-C5A6DD1386D2}" srcOrd="0" destOrd="0" presId="urn:microsoft.com/office/officeart/2009/3/layout/StepUpProcess"/>
    <dgm:cxn modelId="{CB2E0A69-BBDA-4344-9CA9-4DEF06859C91}" type="presParOf" srcId="{6989FB5F-6454-204E-B037-D31C1217241C}" destId="{4C4A9DC3-68D5-884C-8B5F-251F401BD19D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A002AD-97B5-0F43-B99E-969B4CCEAF50}" type="doc">
      <dgm:prSet loTypeId="urn:microsoft.com/office/officeart/2009/3/layout/StepUpProcess" loCatId="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A503F46-D52B-6443-86FF-D9CFB7505A22}">
      <dgm:prSet custT="1"/>
      <dgm:spPr/>
      <dgm:t>
        <a:bodyPr/>
        <a:lstStyle/>
        <a:p>
          <a:pPr rtl="0"/>
          <a:endParaRPr lang="en-US" sz="2800" dirty="0"/>
        </a:p>
      </dgm:t>
    </dgm:pt>
    <dgm:pt modelId="{CB04DF79-EED6-4343-9E80-EFBB6BAA9B7E}" type="parTrans" cxnId="{3A431F88-114C-EA4E-9A38-8F6BBE9E1D4A}">
      <dgm:prSet/>
      <dgm:spPr/>
      <dgm:t>
        <a:bodyPr/>
        <a:lstStyle/>
        <a:p>
          <a:endParaRPr lang="en-US"/>
        </a:p>
      </dgm:t>
    </dgm:pt>
    <dgm:pt modelId="{093024EA-2330-9D42-A95C-7DCFEA3E42B8}" type="sibTrans" cxnId="{3A431F88-114C-EA4E-9A38-8F6BBE9E1D4A}">
      <dgm:prSet/>
      <dgm:spPr/>
      <dgm:t>
        <a:bodyPr/>
        <a:lstStyle/>
        <a:p>
          <a:endParaRPr lang="en-US"/>
        </a:p>
      </dgm:t>
    </dgm:pt>
    <dgm:pt modelId="{A35583A8-B112-2244-AD72-A67E8823DB55}">
      <dgm:prSet custT="1"/>
      <dgm:spPr/>
      <dgm:t>
        <a:bodyPr/>
        <a:lstStyle/>
        <a:p>
          <a:pPr rtl="0"/>
          <a:endParaRPr lang="en-US" sz="2800" dirty="0" smtClean="0">
            <a:solidFill>
              <a:schemeClr val="tx1"/>
            </a:solidFill>
          </a:endParaRPr>
        </a:p>
      </dgm:t>
    </dgm:pt>
    <dgm:pt modelId="{91B20DF1-2900-2D4B-95B8-631061B34D4B}" type="parTrans" cxnId="{F35C8AF8-9E04-D54A-A1D4-067C088903EE}">
      <dgm:prSet/>
      <dgm:spPr/>
      <dgm:t>
        <a:bodyPr/>
        <a:lstStyle/>
        <a:p>
          <a:endParaRPr lang="en-US"/>
        </a:p>
      </dgm:t>
    </dgm:pt>
    <dgm:pt modelId="{F3D33F47-455D-F046-A712-DE56DDE46CD4}" type="sibTrans" cxnId="{F35C8AF8-9E04-D54A-A1D4-067C088903EE}">
      <dgm:prSet/>
      <dgm:spPr/>
      <dgm:t>
        <a:bodyPr/>
        <a:lstStyle/>
        <a:p>
          <a:endParaRPr lang="en-US"/>
        </a:p>
      </dgm:t>
    </dgm:pt>
    <dgm:pt modelId="{91BD2241-0ED2-A145-9220-CBDB4D6CF664}">
      <dgm:prSet custT="1"/>
      <dgm:spPr/>
      <dgm:t>
        <a:bodyPr/>
        <a:lstStyle/>
        <a:p>
          <a:pPr rtl="0"/>
          <a:endParaRPr lang="en-US" sz="2800" dirty="0"/>
        </a:p>
      </dgm:t>
    </dgm:pt>
    <dgm:pt modelId="{5070BFE6-47CC-5A42-8C39-8A84A6C61D10}" type="sibTrans" cxnId="{011305AD-5DFC-4347-B2FE-0256C35E5739}">
      <dgm:prSet/>
      <dgm:spPr/>
      <dgm:t>
        <a:bodyPr/>
        <a:lstStyle/>
        <a:p>
          <a:endParaRPr lang="en-US"/>
        </a:p>
      </dgm:t>
    </dgm:pt>
    <dgm:pt modelId="{67B36DA1-76AB-B846-B40E-084E8D88D87F}" type="parTrans" cxnId="{011305AD-5DFC-4347-B2FE-0256C35E5739}">
      <dgm:prSet/>
      <dgm:spPr/>
      <dgm:t>
        <a:bodyPr/>
        <a:lstStyle/>
        <a:p>
          <a:endParaRPr lang="en-US"/>
        </a:p>
      </dgm:t>
    </dgm:pt>
    <dgm:pt modelId="{F5342510-F310-A345-B596-CB6849211D5F}" type="pres">
      <dgm:prSet presAssocID="{DDA002AD-97B5-0F43-B99E-969B4CCEAF5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9AB0F2FA-15A8-9346-86B6-DF00A22C01F8}" type="pres">
      <dgm:prSet presAssocID="{91BD2241-0ED2-A145-9220-CBDB4D6CF664}" presName="composite" presStyleCnt="0"/>
      <dgm:spPr/>
    </dgm:pt>
    <dgm:pt modelId="{C1DE0E15-6FCC-2343-B424-A94E55FAF014}" type="pres">
      <dgm:prSet presAssocID="{91BD2241-0ED2-A145-9220-CBDB4D6CF664}" presName="LShape" presStyleLbl="alignNode1" presStyleIdx="0" presStyleCnt="5"/>
      <dgm:spPr/>
    </dgm:pt>
    <dgm:pt modelId="{07347ABF-C7DC-4C4A-8B95-3F3CA7D685CA}" type="pres">
      <dgm:prSet presAssocID="{91BD2241-0ED2-A145-9220-CBDB4D6CF664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8410BA-9F93-5A47-8218-2F262835BD5B}" type="pres">
      <dgm:prSet presAssocID="{91BD2241-0ED2-A145-9220-CBDB4D6CF664}" presName="Triangle" presStyleLbl="alignNode1" presStyleIdx="1" presStyleCnt="5"/>
      <dgm:spPr/>
    </dgm:pt>
    <dgm:pt modelId="{7A5D8C69-8617-B841-B94F-7E6217D60357}" type="pres">
      <dgm:prSet presAssocID="{5070BFE6-47CC-5A42-8C39-8A84A6C61D10}" presName="sibTrans" presStyleCnt="0"/>
      <dgm:spPr/>
    </dgm:pt>
    <dgm:pt modelId="{8BFD3027-9A1E-2C45-A560-A1F9A6AAACCB}" type="pres">
      <dgm:prSet presAssocID="{5070BFE6-47CC-5A42-8C39-8A84A6C61D10}" presName="space" presStyleCnt="0"/>
      <dgm:spPr/>
    </dgm:pt>
    <dgm:pt modelId="{21AE96D6-1514-6745-ACB7-B8BAF6F8F321}" type="pres">
      <dgm:prSet presAssocID="{1A503F46-D52B-6443-86FF-D9CFB7505A22}" presName="composite" presStyleCnt="0"/>
      <dgm:spPr/>
    </dgm:pt>
    <dgm:pt modelId="{98E25506-6A4F-394A-8853-093773AA5C15}" type="pres">
      <dgm:prSet presAssocID="{1A503F46-D52B-6443-86FF-D9CFB7505A22}" presName="LShape" presStyleLbl="alignNode1" presStyleIdx="2" presStyleCnt="5"/>
      <dgm:spPr>
        <a:solidFill>
          <a:schemeClr val="accent2">
            <a:lumMod val="75000"/>
          </a:schemeClr>
        </a:solidFill>
        <a:ln>
          <a:solidFill>
            <a:schemeClr val="accent2">
              <a:lumMod val="60000"/>
              <a:lumOff val="40000"/>
            </a:schemeClr>
          </a:solidFill>
        </a:ln>
      </dgm:spPr>
    </dgm:pt>
    <dgm:pt modelId="{BFD2BB5A-B674-0146-A927-387D58F1B0BD}" type="pres">
      <dgm:prSet presAssocID="{1A503F46-D52B-6443-86FF-D9CFB7505A22}" presName="ParentText" presStyleLbl="revTx" presStyleIdx="1" presStyleCnt="3" custScaleX="120116" custLinFactNeighborX="103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836584-8C55-474B-AF4D-7A350B14E10C}" type="pres">
      <dgm:prSet presAssocID="{1A503F46-D52B-6443-86FF-D9CFB7505A22}" presName="Triangle" presStyleLbl="alignNode1" presStyleIdx="3" presStyleCnt="5"/>
      <dgm:spPr/>
    </dgm:pt>
    <dgm:pt modelId="{8CF2D28E-5BD0-504E-B707-0B4C58E10E9E}" type="pres">
      <dgm:prSet presAssocID="{093024EA-2330-9D42-A95C-7DCFEA3E42B8}" presName="sibTrans" presStyleCnt="0"/>
      <dgm:spPr/>
    </dgm:pt>
    <dgm:pt modelId="{19F150AA-2518-834A-B620-E8B320964B73}" type="pres">
      <dgm:prSet presAssocID="{093024EA-2330-9D42-A95C-7DCFEA3E42B8}" presName="space" presStyleCnt="0"/>
      <dgm:spPr/>
    </dgm:pt>
    <dgm:pt modelId="{6989FB5F-6454-204E-B037-D31C1217241C}" type="pres">
      <dgm:prSet presAssocID="{A35583A8-B112-2244-AD72-A67E8823DB55}" presName="composite" presStyleCnt="0"/>
      <dgm:spPr/>
    </dgm:pt>
    <dgm:pt modelId="{D7F72761-64BC-2747-938B-C5A6DD1386D2}" type="pres">
      <dgm:prSet presAssocID="{A35583A8-B112-2244-AD72-A67E8823DB55}" presName="LShape" presStyleLbl="alignNode1" presStyleIdx="4" presStyleCnt="5" custLinFactNeighborX="-1232"/>
      <dgm:spPr>
        <a:solidFill>
          <a:schemeClr val="tx2"/>
        </a:solidFill>
        <a:ln>
          <a:solidFill>
            <a:schemeClr val="tx2"/>
          </a:solidFill>
        </a:ln>
      </dgm:spPr>
    </dgm:pt>
    <dgm:pt modelId="{4C4A9DC3-68D5-884C-8B5F-251F401BD19D}" type="pres">
      <dgm:prSet presAssocID="{A35583A8-B112-2244-AD72-A67E8823DB55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07F891-0767-4FCE-9FBF-8C12CFF54050}" type="presOf" srcId="{1A503F46-D52B-6443-86FF-D9CFB7505A22}" destId="{BFD2BB5A-B674-0146-A927-387D58F1B0BD}" srcOrd="0" destOrd="0" presId="urn:microsoft.com/office/officeart/2009/3/layout/StepUpProcess"/>
    <dgm:cxn modelId="{3A431F88-114C-EA4E-9A38-8F6BBE9E1D4A}" srcId="{DDA002AD-97B5-0F43-B99E-969B4CCEAF50}" destId="{1A503F46-D52B-6443-86FF-D9CFB7505A22}" srcOrd="1" destOrd="0" parTransId="{CB04DF79-EED6-4343-9E80-EFBB6BAA9B7E}" sibTransId="{093024EA-2330-9D42-A95C-7DCFEA3E42B8}"/>
    <dgm:cxn modelId="{5DACC271-61CF-4968-9EB0-FCD04B00E44F}" type="presOf" srcId="{DDA002AD-97B5-0F43-B99E-969B4CCEAF50}" destId="{F5342510-F310-A345-B596-CB6849211D5F}" srcOrd="0" destOrd="0" presId="urn:microsoft.com/office/officeart/2009/3/layout/StepUpProcess"/>
    <dgm:cxn modelId="{011305AD-5DFC-4347-B2FE-0256C35E5739}" srcId="{DDA002AD-97B5-0F43-B99E-969B4CCEAF50}" destId="{91BD2241-0ED2-A145-9220-CBDB4D6CF664}" srcOrd="0" destOrd="0" parTransId="{67B36DA1-76AB-B846-B40E-084E8D88D87F}" sibTransId="{5070BFE6-47CC-5A42-8C39-8A84A6C61D10}"/>
    <dgm:cxn modelId="{30F77627-4B6A-4900-A7FD-886C8C2C8B68}" type="presOf" srcId="{A35583A8-B112-2244-AD72-A67E8823DB55}" destId="{4C4A9DC3-68D5-884C-8B5F-251F401BD19D}" srcOrd="0" destOrd="0" presId="urn:microsoft.com/office/officeart/2009/3/layout/StepUpProcess"/>
    <dgm:cxn modelId="{F35C8AF8-9E04-D54A-A1D4-067C088903EE}" srcId="{DDA002AD-97B5-0F43-B99E-969B4CCEAF50}" destId="{A35583A8-B112-2244-AD72-A67E8823DB55}" srcOrd="2" destOrd="0" parTransId="{91B20DF1-2900-2D4B-95B8-631061B34D4B}" sibTransId="{F3D33F47-455D-F046-A712-DE56DDE46CD4}"/>
    <dgm:cxn modelId="{C069FB67-1D3D-4AC5-AB0F-27734015897F}" type="presOf" srcId="{91BD2241-0ED2-A145-9220-CBDB4D6CF664}" destId="{07347ABF-C7DC-4C4A-8B95-3F3CA7D685CA}" srcOrd="0" destOrd="0" presId="urn:microsoft.com/office/officeart/2009/3/layout/StepUpProcess"/>
    <dgm:cxn modelId="{9AD575C0-6272-450B-8817-A84FA8A72E05}" type="presParOf" srcId="{F5342510-F310-A345-B596-CB6849211D5F}" destId="{9AB0F2FA-15A8-9346-86B6-DF00A22C01F8}" srcOrd="0" destOrd="0" presId="urn:microsoft.com/office/officeart/2009/3/layout/StepUpProcess"/>
    <dgm:cxn modelId="{7A79C531-624D-4CEB-A37D-03B7B6C7AFFD}" type="presParOf" srcId="{9AB0F2FA-15A8-9346-86B6-DF00A22C01F8}" destId="{C1DE0E15-6FCC-2343-B424-A94E55FAF014}" srcOrd="0" destOrd="0" presId="urn:microsoft.com/office/officeart/2009/3/layout/StepUpProcess"/>
    <dgm:cxn modelId="{7D2A49F1-34E1-4430-8757-1D25C0C0C9F9}" type="presParOf" srcId="{9AB0F2FA-15A8-9346-86B6-DF00A22C01F8}" destId="{07347ABF-C7DC-4C4A-8B95-3F3CA7D685CA}" srcOrd="1" destOrd="0" presId="urn:microsoft.com/office/officeart/2009/3/layout/StepUpProcess"/>
    <dgm:cxn modelId="{6BB6D953-782B-4425-93C2-E067F97873DC}" type="presParOf" srcId="{9AB0F2FA-15A8-9346-86B6-DF00A22C01F8}" destId="{A78410BA-9F93-5A47-8218-2F262835BD5B}" srcOrd="2" destOrd="0" presId="urn:microsoft.com/office/officeart/2009/3/layout/StepUpProcess"/>
    <dgm:cxn modelId="{EAE52F09-33CA-4D6B-9F0C-2BD17C41964E}" type="presParOf" srcId="{F5342510-F310-A345-B596-CB6849211D5F}" destId="{7A5D8C69-8617-B841-B94F-7E6217D60357}" srcOrd="1" destOrd="0" presId="urn:microsoft.com/office/officeart/2009/3/layout/StepUpProcess"/>
    <dgm:cxn modelId="{55F6DBF2-4386-43F9-8225-D76010E6D479}" type="presParOf" srcId="{7A5D8C69-8617-B841-B94F-7E6217D60357}" destId="{8BFD3027-9A1E-2C45-A560-A1F9A6AAACCB}" srcOrd="0" destOrd="0" presId="urn:microsoft.com/office/officeart/2009/3/layout/StepUpProcess"/>
    <dgm:cxn modelId="{DCD6D8AB-0EC2-4152-B18F-9FFEB38CC777}" type="presParOf" srcId="{F5342510-F310-A345-B596-CB6849211D5F}" destId="{21AE96D6-1514-6745-ACB7-B8BAF6F8F321}" srcOrd="2" destOrd="0" presId="urn:microsoft.com/office/officeart/2009/3/layout/StepUpProcess"/>
    <dgm:cxn modelId="{0BC1BD24-548E-4AB7-8B5E-1058FE0B8ADA}" type="presParOf" srcId="{21AE96D6-1514-6745-ACB7-B8BAF6F8F321}" destId="{98E25506-6A4F-394A-8853-093773AA5C15}" srcOrd="0" destOrd="0" presId="urn:microsoft.com/office/officeart/2009/3/layout/StepUpProcess"/>
    <dgm:cxn modelId="{7BD0B75F-A63D-411F-BA1F-C1C6108F958E}" type="presParOf" srcId="{21AE96D6-1514-6745-ACB7-B8BAF6F8F321}" destId="{BFD2BB5A-B674-0146-A927-387D58F1B0BD}" srcOrd="1" destOrd="0" presId="urn:microsoft.com/office/officeart/2009/3/layout/StepUpProcess"/>
    <dgm:cxn modelId="{B37C6B52-FE28-450C-9DE2-21DBA3378099}" type="presParOf" srcId="{21AE96D6-1514-6745-ACB7-B8BAF6F8F321}" destId="{4C836584-8C55-474B-AF4D-7A350B14E10C}" srcOrd="2" destOrd="0" presId="urn:microsoft.com/office/officeart/2009/3/layout/StepUpProcess"/>
    <dgm:cxn modelId="{4B9DD70E-6E1D-4A10-9E55-F35A93D6D48C}" type="presParOf" srcId="{F5342510-F310-A345-B596-CB6849211D5F}" destId="{8CF2D28E-5BD0-504E-B707-0B4C58E10E9E}" srcOrd="3" destOrd="0" presId="urn:microsoft.com/office/officeart/2009/3/layout/StepUpProcess"/>
    <dgm:cxn modelId="{8D1FCD9B-DC3D-4F83-9D9A-DC5747495CDC}" type="presParOf" srcId="{8CF2D28E-5BD0-504E-B707-0B4C58E10E9E}" destId="{19F150AA-2518-834A-B620-E8B320964B73}" srcOrd="0" destOrd="0" presId="urn:microsoft.com/office/officeart/2009/3/layout/StepUpProcess"/>
    <dgm:cxn modelId="{EE3958C2-9BDD-443C-B32D-231AAEB6AFEC}" type="presParOf" srcId="{F5342510-F310-A345-B596-CB6849211D5F}" destId="{6989FB5F-6454-204E-B037-D31C1217241C}" srcOrd="4" destOrd="0" presId="urn:microsoft.com/office/officeart/2009/3/layout/StepUpProcess"/>
    <dgm:cxn modelId="{2DABE98A-64A8-4463-869F-A5945C6261C2}" type="presParOf" srcId="{6989FB5F-6454-204E-B037-D31C1217241C}" destId="{D7F72761-64BC-2747-938B-C5A6DD1386D2}" srcOrd="0" destOrd="0" presId="urn:microsoft.com/office/officeart/2009/3/layout/StepUpProcess"/>
    <dgm:cxn modelId="{B54E39E4-574F-4E37-98A3-7D000CFD460D}" type="presParOf" srcId="{6989FB5F-6454-204E-B037-D31C1217241C}" destId="{4C4A9DC3-68D5-884C-8B5F-251F401BD19D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DE0E15-6FCC-2343-B424-A94E55FAF014}">
      <dsp:nvSpPr>
        <dsp:cNvPr id="0" name=""/>
        <dsp:cNvSpPr/>
      </dsp:nvSpPr>
      <dsp:spPr>
        <a:xfrm rot="5400000">
          <a:off x="513537" y="1007506"/>
          <a:ext cx="1538532" cy="2560083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7347ABF-C7DC-4C4A-8B95-3F3CA7D685CA}">
      <dsp:nvSpPr>
        <dsp:cNvPr id="0" name=""/>
        <dsp:cNvSpPr/>
      </dsp:nvSpPr>
      <dsp:spPr>
        <a:xfrm>
          <a:off x="256718" y="1772419"/>
          <a:ext cx="2311257" cy="2025952"/>
        </a:xfrm>
        <a:prstGeom prst="rect">
          <a:avLst/>
        </a:prstGeom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>
              <a:solidFill>
                <a:schemeClr val="bg1"/>
              </a:solidFill>
            </a:rPr>
            <a:t>Largest Project &amp; Programs Qualification Body</a:t>
          </a:r>
          <a:endParaRPr lang="en-US" sz="2700" kern="1200" dirty="0">
            <a:solidFill>
              <a:schemeClr val="bg1"/>
            </a:solidFill>
          </a:endParaRPr>
        </a:p>
      </dsp:txBody>
      <dsp:txXfrm>
        <a:off x="256718" y="1772419"/>
        <a:ext cx="2311257" cy="2025952"/>
      </dsp:txXfrm>
    </dsp:sp>
    <dsp:sp modelId="{A78410BA-9F93-5A47-8218-2F262835BD5B}">
      <dsp:nvSpPr>
        <dsp:cNvPr id="0" name=""/>
        <dsp:cNvSpPr/>
      </dsp:nvSpPr>
      <dsp:spPr>
        <a:xfrm>
          <a:off x="2131889" y="819029"/>
          <a:ext cx="436086" cy="436086"/>
        </a:xfrm>
        <a:prstGeom prst="triangle">
          <a:avLst>
            <a:gd name="adj" fmla="val 100000"/>
          </a:avLst>
        </a:prstGeom>
        <a:solidFill>
          <a:schemeClr val="accent4">
            <a:hueOff val="-1116192"/>
            <a:satOff val="6725"/>
            <a:lumOff val="539"/>
            <a:alphaOff val="0"/>
          </a:schemeClr>
        </a:solidFill>
        <a:ln w="25400" cap="flat" cmpd="sng" algn="ctr">
          <a:solidFill>
            <a:schemeClr val="accent4">
              <a:hueOff val="-1116192"/>
              <a:satOff val="6725"/>
              <a:lumOff val="539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8E25506-6A4F-394A-8853-093773AA5C15}">
      <dsp:nvSpPr>
        <dsp:cNvPr id="0" name=""/>
        <dsp:cNvSpPr/>
      </dsp:nvSpPr>
      <dsp:spPr>
        <a:xfrm rot="5400000">
          <a:off x="3342968" y="307360"/>
          <a:ext cx="1538532" cy="2560083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FD2BB5A-B674-0146-A927-387D58F1B0BD}">
      <dsp:nvSpPr>
        <dsp:cNvPr id="0" name=""/>
        <dsp:cNvSpPr/>
      </dsp:nvSpPr>
      <dsp:spPr>
        <a:xfrm>
          <a:off x="3091858" y="1072273"/>
          <a:ext cx="2776190" cy="2025952"/>
        </a:xfrm>
        <a:prstGeom prst="rect">
          <a:avLst/>
        </a:prstGeom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>
              <a:solidFill>
                <a:schemeClr val="bg1"/>
              </a:solidFill>
            </a:rPr>
            <a:t>Supporting 30</a:t>
          </a:r>
          <a:br>
            <a:rPr lang="en-US" sz="2700" kern="1200" dirty="0" smtClean="0">
              <a:solidFill>
                <a:schemeClr val="bg1"/>
              </a:solidFill>
            </a:rPr>
          </a:br>
          <a:r>
            <a:rPr lang="en-US" sz="2700" kern="1200" dirty="0" smtClean="0">
              <a:solidFill>
                <a:schemeClr val="bg1"/>
              </a:solidFill>
            </a:rPr>
            <a:t>Products in 21 languages</a:t>
          </a:r>
          <a:endParaRPr lang="en-US" sz="2700" kern="1200" dirty="0">
            <a:solidFill>
              <a:schemeClr val="bg1"/>
            </a:solidFill>
          </a:endParaRPr>
        </a:p>
      </dsp:txBody>
      <dsp:txXfrm>
        <a:off x="3091858" y="1072273"/>
        <a:ext cx="2776190" cy="2025952"/>
      </dsp:txXfrm>
    </dsp:sp>
    <dsp:sp modelId="{4C836584-8C55-474B-AF4D-7A350B14E10C}">
      <dsp:nvSpPr>
        <dsp:cNvPr id="0" name=""/>
        <dsp:cNvSpPr/>
      </dsp:nvSpPr>
      <dsp:spPr>
        <a:xfrm>
          <a:off x="4961320" y="118884"/>
          <a:ext cx="436086" cy="436086"/>
        </a:xfrm>
        <a:prstGeom prst="triangle">
          <a:avLst>
            <a:gd name="adj" fmla="val 100000"/>
          </a:avLst>
        </a:prstGeom>
        <a:solidFill>
          <a:schemeClr val="accent4">
            <a:hueOff val="-3348577"/>
            <a:satOff val="20174"/>
            <a:lumOff val="1617"/>
            <a:alphaOff val="0"/>
          </a:schemeClr>
        </a:solidFill>
        <a:ln w="25400" cap="flat" cmpd="sng" algn="ctr">
          <a:solidFill>
            <a:schemeClr val="accent4">
              <a:hueOff val="-3348577"/>
              <a:satOff val="20174"/>
              <a:lumOff val="1617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7F72761-64BC-2747-938B-C5A6DD1386D2}">
      <dsp:nvSpPr>
        <dsp:cNvPr id="0" name=""/>
        <dsp:cNvSpPr/>
      </dsp:nvSpPr>
      <dsp:spPr>
        <a:xfrm rot="5400000">
          <a:off x="6172399" y="-392784"/>
          <a:ext cx="1538532" cy="2560083"/>
        </a:xfrm>
        <a:prstGeom prst="corner">
          <a:avLst>
            <a:gd name="adj1" fmla="val 16120"/>
            <a:gd name="adj2" fmla="val 16110"/>
          </a:avLst>
        </a:prstGeom>
        <a:solidFill>
          <a:schemeClr val="tx2"/>
        </a:solidFill>
        <a:ln w="25400" cap="flat" cmpd="sng" algn="ctr">
          <a:solidFill>
            <a:schemeClr val="tx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C4A9DC3-68D5-884C-8B5F-251F401BD19D}">
      <dsp:nvSpPr>
        <dsp:cNvPr id="0" name=""/>
        <dsp:cNvSpPr/>
      </dsp:nvSpPr>
      <dsp:spPr>
        <a:xfrm>
          <a:off x="5915580" y="372128"/>
          <a:ext cx="2311257" cy="2025952"/>
        </a:xfrm>
        <a:prstGeom prst="rect">
          <a:avLst/>
        </a:prstGeom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>
              <a:solidFill>
                <a:schemeClr val="bg1"/>
              </a:solidFill>
            </a:rPr>
            <a:t>Global access to leading qualifications</a:t>
          </a:r>
        </a:p>
      </dsp:txBody>
      <dsp:txXfrm>
        <a:off x="5915580" y="372128"/>
        <a:ext cx="2311257" cy="20259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DE0E15-6FCC-2343-B424-A94E55FAF014}">
      <dsp:nvSpPr>
        <dsp:cNvPr id="0" name=""/>
        <dsp:cNvSpPr/>
      </dsp:nvSpPr>
      <dsp:spPr>
        <a:xfrm rot="5400000">
          <a:off x="513537" y="1007506"/>
          <a:ext cx="1538532" cy="2560083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7347ABF-C7DC-4C4A-8B95-3F3CA7D685CA}">
      <dsp:nvSpPr>
        <dsp:cNvPr id="0" name=""/>
        <dsp:cNvSpPr/>
      </dsp:nvSpPr>
      <dsp:spPr>
        <a:xfrm>
          <a:off x="256718" y="1772419"/>
          <a:ext cx="2311257" cy="20259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/>
        </a:p>
      </dsp:txBody>
      <dsp:txXfrm>
        <a:off x="256718" y="1772419"/>
        <a:ext cx="2311257" cy="2025952"/>
      </dsp:txXfrm>
    </dsp:sp>
    <dsp:sp modelId="{A78410BA-9F93-5A47-8218-2F262835BD5B}">
      <dsp:nvSpPr>
        <dsp:cNvPr id="0" name=""/>
        <dsp:cNvSpPr/>
      </dsp:nvSpPr>
      <dsp:spPr>
        <a:xfrm>
          <a:off x="2131889" y="819029"/>
          <a:ext cx="436086" cy="436086"/>
        </a:xfrm>
        <a:prstGeom prst="triangle">
          <a:avLst>
            <a:gd name="adj" fmla="val 100000"/>
          </a:avLst>
        </a:prstGeom>
        <a:solidFill>
          <a:schemeClr val="accent4">
            <a:hueOff val="-1116192"/>
            <a:satOff val="6725"/>
            <a:lumOff val="539"/>
            <a:alphaOff val="0"/>
          </a:schemeClr>
        </a:solidFill>
        <a:ln w="25400" cap="flat" cmpd="sng" algn="ctr">
          <a:solidFill>
            <a:schemeClr val="accent4">
              <a:hueOff val="-1116192"/>
              <a:satOff val="6725"/>
              <a:lumOff val="539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8E25506-6A4F-394A-8853-093773AA5C15}">
      <dsp:nvSpPr>
        <dsp:cNvPr id="0" name=""/>
        <dsp:cNvSpPr/>
      </dsp:nvSpPr>
      <dsp:spPr>
        <a:xfrm rot="5400000">
          <a:off x="3342968" y="307360"/>
          <a:ext cx="1538532" cy="2560083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FD2BB5A-B674-0146-A927-387D58F1B0BD}">
      <dsp:nvSpPr>
        <dsp:cNvPr id="0" name=""/>
        <dsp:cNvSpPr/>
      </dsp:nvSpPr>
      <dsp:spPr>
        <a:xfrm>
          <a:off x="3091858" y="1072273"/>
          <a:ext cx="2776190" cy="20259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/>
        </a:p>
      </dsp:txBody>
      <dsp:txXfrm>
        <a:off x="3091858" y="1072273"/>
        <a:ext cx="2776190" cy="2025952"/>
      </dsp:txXfrm>
    </dsp:sp>
    <dsp:sp modelId="{4C836584-8C55-474B-AF4D-7A350B14E10C}">
      <dsp:nvSpPr>
        <dsp:cNvPr id="0" name=""/>
        <dsp:cNvSpPr/>
      </dsp:nvSpPr>
      <dsp:spPr>
        <a:xfrm>
          <a:off x="4961320" y="118884"/>
          <a:ext cx="436086" cy="436086"/>
        </a:xfrm>
        <a:prstGeom prst="triangle">
          <a:avLst>
            <a:gd name="adj" fmla="val 100000"/>
          </a:avLst>
        </a:prstGeom>
        <a:solidFill>
          <a:schemeClr val="accent4">
            <a:hueOff val="-3348577"/>
            <a:satOff val="20174"/>
            <a:lumOff val="1617"/>
            <a:alphaOff val="0"/>
          </a:schemeClr>
        </a:solidFill>
        <a:ln w="25400" cap="flat" cmpd="sng" algn="ctr">
          <a:solidFill>
            <a:schemeClr val="accent4">
              <a:hueOff val="-3348577"/>
              <a:satOff val="20174"/>
              <a:lumOff val="1617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7F72761-64BC-2747-938B-C5A6DD1386D2}">
      <dsp:nvSpPr>
        <dsp:cNvPr id="0" name=""/>
        <dsp:cNvSpPr/>
      </dsp:nvSpPr>
      <dsp:spPr>
        <a:xfrm rot="5400000">
          <a:off x="6140859" y="-392784"/>
          <a:ext cx="1538532" cy="2560083"/>
        </a:xfrm>
        <a:prstGeom prst="corner">
          <a:avLst>
            <a:gd name="adj1" fmla="val 16120"/>
            <a:gd name="adj2" fmla="val 16110"/>
          </a:avLst>
        </a:prstGeom>
        <a:solidFill>
          <a:schemeClr val="tx2"/>
        </a:solidFill>
        <a:ln w="25400" cap="flat" cmpd="sng" algn="ctr">
          <a:solidFill>
            <a:schemeClr val="tx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C4A9DC3-68D5-884C-8B5F-251F401BD19D}">
      <dsp:nvSpPr>
        <dsp:cNvPr id="0" name=""/>
        <dsp:cNvSpPr/>
      </dsp:nvSpPr>
      <dsp:spPr>
        <a:xfrm>
          <a:off x="5915580" y="372128"/>
          <a:ext cx="2311257" cy="20259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 smtClean="0">
            <a:solidFill>
              <a:schemeClr val="tx1"/>
            </a:solidFill>
          </a:endParaRPr>
        </a:p>
      </dsp:txBody>
      <dsp:txXfrm>
        <a:off x="5915580" y="372128"/>
        <a:ext cx="2311257" cy="20259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3490E-2BCE-4990-94DA-AC06CA9FF888}" type="datetimeFigureOut">
              <a:rPr lang="de-DE" smtClean="0"/>
              <a:pPr/>
              <a:t>18.09.2014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A15687-0FBE-4AEA-A002-294546515F63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1550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47A9AA6-8092-4720-A82C-BDA4EF177FF0}" type="datetime1">
              <a:rPr lang="en-US"/>
              <a:pPr>
                <a:defRPr/>
              </a:pPr>
              <a:t>9/18/2014</a:t>
            </a:fld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CA3AE90-E22C-4C11-A801-1A61862B49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1896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111" charset="0"/>
        <a:ea typeface="Geneva" pitchFamily="-111"/>
        <a:cs typeface="Geneva" pitchFamily="-111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111" charset="0"/>
        <a:ea typeface="Geneva" pitchFamily="-111"/>
        <a:cs typeface="Geneva" pitchFamily="-111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111" charset="0"/>
        <a:ea typeface="Geneva" pitchFamily="-111"/>
        <a:cs typeface="Geneva" pitchFamily="-111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111" charset="0"/>
        <a:ea typeface="Geneva" pitchFamily="-111"/>
        <a:cs typeface="Geneva" pitchFamily="-111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111" charset="0"/>
        <a:ea typeface="Geneva" pitchFamily="-111"/>
        <a:cs typeface="Geneva" pitchFamily="-111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082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3AE90-E22C-4C11-A801-1A61862B497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57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BEEC7-2D58-47FE-96FE-B1BF1D4289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E9CD1-4417-4273-A437-097BB2B130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4647B-3F09-4FD5-B2D4-FEBB11213F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7C057-E537-4DD3-843B-951CB038E9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- 1 speaker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-117987" y="3807575"/>
            <a:ext cx="9376048" cy="244844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>
              <a:solidFill>
                <a:srgbClr val="032E6B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238125" y="3944815"/>
            <a:ext cx="6565504" cy="858264"/>
          </a:xfrm>
        </p:spPr>
        <p:txBody>
          <a:bodyPr wrap="square" anchor="ctr">
            <a:normAutofit/>
          </a:bodyPr>
          <a:lstStyle>
            <a:lvl1pPr algn="l">
              <a:defRPr sz="2300" spc="-41" baseline="0"/>
            </a:lvl1pPr>
          </a:lstStyle>
          <a:p>
            <a:r>
              <a:rPr lang="ru-RU" dirty="0" smtClean="0"/>
              <a:t>Название презентации (максимум </a:t>
            </a:r>
            <a:r>
              <a:rPr lang="en-US" dirty="0" smtClean="0"/>
              <a:t>2</a:t>
            </a:r>
            <a:r>
              <a:rPr lang="ru-RU" dirty="0" smtClean="0"/>
              <a:t> строки) /</a:t>
            </a:r>
            <a:r>
              <a:rPr lang="ru-RU" dirty="0" err="1" smtClean="0"/>
              <a:t>Presentation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en-US" dirty="0" smtClean="0"/>
              <a:t> (max 2 lines)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8125" y="5220022"/>
            <a:ext cx="6079991" cy="273151"/>
          </a:xfrm>
        </p:spPr>
        <p:txBody>
          <a:bodyPr tIns="0">
            <a:normAutofit/>
          </a:bodyPr>
          <a:lstStyle>
            <a:lvl1pPr marL="0" indent="0" algn="l">
              <a:buNone/>
              <a:defRPr sz="1900" i="1" baseline="0">
                <a:solidFill>
                  <a:srgbClr val="032E6B"/>
                </a:solidFill>
              </a:defRPr>
            </a:lvl1pPr>
            <a:lvl2pPr marL="609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ФИ(О) спикера</a:t>
            </a:r>
            <a:r>
              <a:rPr lang="en-US" dirty="0" smtClean="0"/>
              <a:t> / Speaker name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238125" y="5428088"/>
            <a:ext cx="6079991" cy="640501"/>
          </a:xfrm>
        </p:spPr>
        <p:txBody>
          <a:bodyPr tIns="0" anchor="t">
            <a:normAutofit/>
          </a:bodyPr>
          <a:lstStyle>
            <a:lvl1pPr marL="0" indent="0">
              <a:buNone/>
              <a:defRPr sz="1400" i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Должность</a:t>
            </a:r>
            <a:r>
              <a:rPr lang="en-US" dirty="0" smtClean="0"/>
              <a:t> / Speaker position</a:t>
            </a:r>
            <a:endParaRPr lang="en-US" dirty="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7540231" y="3871852"/>
            <a:ext cx="1224756" cy="106622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/>
            </a:lvl1pPr>
          </a:lstStyle>
          <a:p>
            <a:r>
              <a:rPr lang="ru-RU" dirty="0" smtClean="0"/>
              <a:t>Логотип компании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675312" y="6275684"/>
            <a:ext cx="8453120" cy="558800"/>
          </a:xfrm>
          <a:prstGeom prst="rect">
            <a:avLst/>
          </a:prstGeom>
        </p:spPr>
        <p:txBody>
          <a:bodyPr vert="horz" wrap="square" lIns="121917" tIns="0" rIns="121917" bIns="60958" rtlCol="0" anchor="b">
            <a:noAutofit/>
          </a:bodyPr>
          <a:lstStyle/>
          <a:p>
            <a:pPr algn="r"/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  <a:ea typeface="Roboto Lt" pitchFamily="2" charset="0"/>
              </a:rPr>
              <a:t>V Всероссийская конференция itSMF </a:t>
            </a:r>
          </a:p>
          <a:p>
            <a:pPr algn="r"/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  <a:ea typeface="Roboto Lt" pitchFamily="2" charset="0"/>
              </a:rPr>
              <a:t>Москва, Российская академия наук, 17-18 сентября 2014  |  www.itsmfcon.ru/2014</a:t>
            </a:r>
            <a:endParaRPr lang="ru-RU" sz="1200" dirty="0" smtClean="0">
              <a:latin typeface="Arial Narrow" panose="020B0606020202030204" pitchFamily="34" charset="0"/>
            </a:endParaRPr>
          </a:p>
        </p:txBody>
      </p:sp>
      <p:grpSp>
        <p:nvGrpSpPr>
          <p:cNvPr id="11" name="Группа 10"/>
          <p:cNvGrpSpPr/>
          <p:nvPr userDrawn="1"/>
        </p:nvGrpSpPr>
        <p:grpSpPr>
          <a:xfrm>
            <a:off x="36395" y="6261032"/>
            <a:ext cx="1225549" cy="501648"/>
            <a:chOff x="7131844" y="116683"/>
            <a:chExt cx="919162" cy="376236"/>
          </a:xfrm>
        </p:grpSpPr>
        <p:sp>
          <p:nvSpPr>
            <p:cNvPr id="14" name="TextBox 13"/>
            <p:cNvSpPr txBox="1"/>
            <p:nvPr/>
          </p:nvSpPr>
          <p:spPr>
            <a:xfrm>
              <a:off x="7131844" y="116683"/>
              <a:ext cx="919162" cy="376236"/>
            </a:xfrm>
            <a:prstGeom prst="rect">
              <a:avLst/>
            </a:prstGeom>
          </p:spPr>
          <p:txBody>
            <a:bodyPr vert="horz" wrap="none" lIns="91440" tIns="0" rIns="91440" bIns="45720" rtlCol="0">
              <a:normAutofit/>
            </a:bodyPr>
            <a:lstStyle/>
            <a:p>
              <a:r>
                <a:rPr lang="en-US" sz="2800" b="1" i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it</a:t>
              </a:r>
              <a:r>
                <a:rPr lang="en-US" sz="2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SMF</a:t>
              </a: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7227094" y="406401"/>
              <a:ext cx="702469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 18"/>
            <p:cNvSpPr/>
            <p:nvPr/>
          </p:nvSpPr>
          <p:spPr>
            <a:xfrm>
              <a:off x="7227449" y="419639"/>
              <a:ext cx="750206" cy="461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ru-RU" sz="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СООБЩЕСТВО ПРОФЕССИОНАЛОВ </a:t>
              </a:r>
              <a:r>
                <a:rPr lang="en-US" sz="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ITSM</a:t>
              </a:r>
              <a:endParaRPr lang="ru-RU" sz="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9" name="Прямая соединительная линия 8"/>
          <p:cNvCxnSpPr/>
          <p:nvPr userDrawn="1"/>
        </p:nvCxnSpPr>
        <p:spPr>
          <a:xfrm>
            <a:off x="201495" y="4938081"/>
            <a:ext cx="8472605" cy="0"/>
          </a:xfrm>
          <a:prstGeom prst="line">
            <a:avLst/>
          </a:prstGeom>
          <a:ln w="952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4" descr="C:\Users\анатолий\Desktop\stamp_crop_EN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116" y="1591161"/>
            <a:ext cx="2040792" cy="204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Placeholder 8"/>
          <p:cNvSpPr>
            <a:spLocks noGrp="1"/>
          </p:cNvSpPr>
          <p:nvPr>
            <p:ph type="body" sz="quarter" idx="12" hasCustomPrompt="1"/>
          </p:nvPr>
        </p:nvSpPr>
        <p:spPr>
          <a:xfrm rot="17400000">
            <a:off x="6558576" y="1842769"/>
            <a:ext cx="1545600" cy="1545600"/>
          </a:xfrm>
          <a:noFill/>
        </p:spPr>
        <p:txBody>
          <a:bodyPr spcFirstLastPara="1" wrap="square" lIns="47999" numCol="1" rtlCol="0">
            <a:prstTxWarp prst="textArchDown">
              <a:avLst>
                <a:gd name="adj" fmla="val 20644464"/>
              </a:avLst>
            </a:prstTxWarp>
            <a:spAutoFit/>
          </a:bodyPr>
          <a:lstStyle>
            <a:lvl1pPr>
              <a:defRPr lang="en-US" sz="1600" b="0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defTabSz="609585"/>
            <a:r>
              <a:rPr lang="ru-RU" dirty="0" smtClean="0"/>
              <a:t>Эксперт / </a:t>
            </a:r>
            <a:r>
              <a:rPr lang="en-US" dirty="0" smtClean="0"/>
              <a:t>Expert</a:t>
            </a:r>
            <a:endParaRPr lang="en-US" dirty="0"/>
          </a:p>
        </p:txBody>
      </p:sp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68" y="853705"/>
            <a:ext cx="4349099" cy="13390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94678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Pages from APM Group372m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436813" y="1879600"/>
            <a:ext cx="42957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762001"/>
            <a:ext cx="7772400" cy="914400"/>
          </a:xfrm>
        </p:spPr>
        <p:txBody>
          <a:bodyPr anchor="t"/>
          <a:lstStyle>
            <a:lvl1pPr algn="ctr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line and swirl.eps"/>
          <p:cNvPicPr>
            <a:picLocks noChangeAspect="1"/>
          </p:cNvPicPr>
          <p:nvPr userDrawn="1"/>
        </p:nvPicPr>
        <p:blipFill>
          <a:blip r:embed="rId2"/>
          <a:srcRect l="1205" r="2409" b="-75134"/>
          <a:stretch>
            <a:fillRect/>
          </a:stretch>
        </p:blipFill>
        <p:spPr bwMode="auto">
          <a:xfrm>
            <a:off x="0" y="212725"/>
            <a:ext cx="91440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Pages from APM Group3xxx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5689600"/>
            <a:ext cx="91440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 userDrawn="1"/>
        </p:nvSpPr>
        <p:spPr>
          <a:xfrm>
            <a:off x="7575550" y="457200"/>
            <a:ext cx="14732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>
                <a:latin typeface="Times" charset="0"/>
                <a:cs typeface="Times" charset="0"/>
              </a:rPr>
              <a:t>www.apmg-international.com</a:t>
            </a:r>
          </a:p>
        </p:txBody>
      </p:sp>
      <p:pic>
        <p:nvPicPr>
          <p:cNvPr id="8" name="Picture 10" descr="APMG-Int white.eps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711950" y="6196013"/>
            <a:ext cx="19875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3B788-0908-4507-9329-7F5B94E2A3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line and swirl.eps"/>
          <p:cNvPicPr>
            <a:picLocks noChangeAspect="1"/>
          </p:cNvPicPr>
          <p:nvPr userDrawn="1"/>
        </p:nvPicPr>
        <p:blipFill>
          <a:blip r:embed="rId2"/>
          <a:srcRect l="1205" r="2409" b="-75134"/>
          <a:stretch>
            <a:fillRect/>
          </a:stretch>
        </p:blipFill>
        <p:spPr bwMode="auto">
          <a:xfrm>
            <a:off x="0" y="212725"/>
            <a:ext cx="91440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1" descr="Pages from APM Group3xxx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5689600"/>
            <a:ext cx="91440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 userDrawn="1"/>
        </p:nvSpPr>
        <p:spPr>
          <a:xfrm>
            <a:off x="7575550" y="457200"/>
            <a:ext cx="14732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>
                <a:latin typeface="Times" charset="0"/>
                <a:cs typeface="Times" charset="0"/>
              </a:rPr>
              <a:t>www.apmg-international.com</a:t>
            </a:r>
          </a:p>
        </p:txBody>
      </p:sp>
      <p:pic>
        <p:nvPicPr>
          <p:cNvPr id="7" name="Picture 10" descr="APM Powerpoint3 blue 172.jp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>
            <a:lvl1pPr algn="ctr"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26" name="Picture 2" descr="C:\Users\stephan.brendel\Pictures\Logos\APMG clear.png"/>
          <p:cNvPicPr>
            <a:picLocks noChangeAspect="1" noChangeArrowheads="1"/>
          </p:cNvPicPr>
          <p:nvPr userDrawn="1"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752" y="455453"/>
            <a:ext cx="3768690" cy="511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line and swirl.eps"/>
          <p:cNvPicPr>
            <a:picLocks noChangeAspect="1"/>
          </p:cNvPicPr>
          <p:nvPr userDrawn="1"/>
        </p:nvPicPr>
        <p:blipFill>
          <a:blip r:embed="rId2"/>
          <a:srcRect l="1205" r="2409" b="-75134"/>
          <a:stretch>
            <a:fillRect/>
          </a:stretch>
        </p:blipFill>
        <p:spPr bwMode="auto">
          <a:xfrm>
            <a:off x="0" y="212725"/>
            <a:ext cx="91440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1" descr="Pages from APM Group3xxx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5689600"/>
            <a:ext cx="91440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 userDrawn="1"/>
        </p:nvSpPr>
        <p:spPr>
          <a:xfrm>
            <a:off x="7575550" y="457200"/>
            <a:ext cx="14732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>
                <a:latin typeface="Times" charset="0"/>
                <a:cs typeface="Times" charset="0"/>
              </a:rPr>
              <a:t>www.apmg-international.com</a:t>
            </a:r>
          </a:p>
        </p:txBody>
      </p:sp>
      <p:pic>
        <p:nvPicPr>
          <p:cNvPr id="6" name="Picture 10" descr="APM Powerpoint3 blue 172.jp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stephan.brendel\Pictures\Logos\APMG clear.png"/>
          <p:cNvPicPr>
            <a:picLocks noChangeAspect="1" noChangeArrowheads="1"/>
          </p:cNvPicPr>
          <p:nvPr userDrawn="1"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98" y="2617628"/>
            <a:ext cx="8187827" cy="1110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line and swirl.eps"/>
          <p:cNvPicPr>
            <a:picLocks noChangeAspect="1"/>
          </p:cNvPicPr>
          <p:nvPr userDrawn="1"/>
        </p:nvPicPr>
        <p:blipFill>
          <a:blip r:embed="rId2"/>
          <a:srcRect l="1205" r="2409" b="-75134"/>
          <a:stretch>
            <a:fillRect/>
          </a:stretch>
        </p:blipFill>
        <p:spPr bwMode="auto">
          <a:xfrm>
            <a:off x="0" y="212725"/>
            <a:ext cx="91440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1" descr="Pages from APM Group3xxx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5689600"/>
            <a:ext cx="91440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 userDrawn="1"/>
        </p:nvSpPr>
        <p:spPr>
          <a:xfrm>
            <a:off x="7575550" y="457200"/>
            <a:ext cx="14732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>
                <a:latin typeface="Times" charset="0"/>
                <a:cs typeface="Times" charset="0"/>
              </a:rPr>
              <a:t>www.apmg-international.com</a:t>
            </a:r>
          </a:p>
        </p:txBody>
      </p:sp>
      <p:pic>
        <p:nvPicPr>
          <p:cNvPr id="6" name="Picture 10" descr="APM Powerpoint3 blue 172.jp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201482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88C37-F8CD-41D2-A6D0-8F80A53B18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2" descr="line and swirl.eps"/>
          <p:cNvPicPr>
            <a:picLocks noChangeAspect="1"/>
          </p:cNvPicPr>
          <p:nvPr/>
        </p:nvPicPr>
        <p:blipFill>
          <a:blip r:embed="rId15"/>
          <a:srcRect l="1205" r="2409" b="-75134"/>
          <a:stretch>
            <a:fillRect/>
          </a:stretch>
        </p:blipFill>
        <p:spPr bwMode="auto">
          <a:xfrm>
            <a:off x="0" y="212725"/>
            <a:ext cx="91440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11" descr="Pages from APM Group3xxx.jp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5689600"/>
            <a:ext cx="91440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Helvetica" pitchFamily="-111" charset="0"/>
                <a:cs typeface="Helvetica" pitchFamily="-111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Helvetica" pitchFamily="-111" charset="0"/>
                <a:cs typeface="Helvetica" pitchFamily="-111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Helvetica" pitchFamily="-111" charset="0"/>
                <a:cs typeface="Helvetica" pitchFamily="-111" charset="0"/>
              </a:defRPr>
            </a:lvl1pPr>
          </a:lstStyle>
          <a:p>
            <a:pPr>
              <a:defRPr/>
            </a:pPr>
            <a:fld id="{A6CD1A67-95E9-448F-A547-33EEB2E784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575550" y="457200"/>
            <a:ext cx="1473200" cy="214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n-US" sz="800">
              <a:latin typeface="Times" charset="0"/>
              <a:cs typeface="Times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550" y="6100359"/>
            <a:ext cx="2478398" cy="39438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7" r:id="rId2"/>
    <p:sldLayoutId id="2147483928" r:id="rId3"/>
    <p:sldLayoutId id="2147483929" r:id="rId4"/>
    <p:sldLayoutId id="2147483922" r:id="rId5"/>
    <p:sldLayoutId id="2147483930" r:id="rId6"/>
    <p:sldLayoutId id="2147483931" r:id="rId7"/>
    <p:sldLayoutId id="2147483932" r:id="rId8"/>
    <p:sldLayoutId id="2147483923" r:id="rId9"/>
    <p:sldLayoutId id="2147483924" r:id="rId10"/>
    <p:sldLayoutId id="2147483925" r:id="rId11"/>
    <p:sldLayoutId id="2147483926" r:id="rId12"/>
    <p:sldLayoutId id="2147483933" r:id="rId13"/>
  </p:sldLayoutIdLst>
  <p:transition>
    <p:fade/>
  </p:transition>
  <p:timing>
    <p:tnLst>
      <p:par>
        <p:cTn id="1" dur="indefinite" restart="never" nodeType="tmRoot"/>
      </p:par>
    </p:tnLst>
  </p:timing>
  <p:hf sldNum="0" hdr="0" ft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Helvetica"/>
          <a:ea typeface="Geneva" pitchFamily="-106" charset="-128"/>
          <a:cs typeface="Helvetica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Helvetica" pitchFamily="-106" charset="0"/>
          <a:ea typeface="Geneva" pitchFamily="-106" charset="-128"/>
          <a:cs typeface="Helvetica" pitchFamily="-111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Helvetica" pitchFamily="-106" charset="0"/>
          <a:ea typeface="Geneva" pitchFamily="-106" charset="-128"/>
          <a:cs typeface="Helvetica" pitchFamily="-111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Helvetica" pitchFamily="-106" charset="0"/>
          <a:ea typeface="Geneva" pitchFamily="-106" charset="-128"/>
          <a:cs typeface="Helvetica" pitchFamily="-111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Helvetica" pitchFamily="-106" charset="0"/>
          <a:ea typeface="Geneva" pitchFamily="-106" charset="-128"/>
          <a:cs typeface="Helvetica" pitchFamily="-111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Helvetica" pitchFamily="-106" charset="0"/>
          <a:ea typeface="Geneva" pitchFamily="-106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Helvetica" pitchFamily="-106" charset="0"/>
          <a:ea typeface="Geneva" pitchFamily="-106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Helvetica" pitchFamily="-106" charset="0"/>
          <a:ea typeface="Geneva" pitchFamily="-106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Helvetica" pitchFamily="-106" charset="0"/>
          <a:ea typeface="Geneva" pitchFamily="-106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Clr>
          <a:srgbClr val="0091C8"/>
        </a:buClr>
        <a:buFont typeface="Arial" charset="0"/>
        <a:buChar char="•"/>
        <a:defRPr sz="3200" kern="1200">
          <a:solidFill>
            <a:schemeClr val="tx1"/>
          </a:solidFill>
          <a:latin typeface="Helvetica"/>
          <a:ea typeface="Geneva" pitchFamily="-106" charset="-128"/>
          <a:cs typeface="Helvetica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Clr>
          <a:srgbClr val="0091C8"/>
        </a:buClr>
        <a:buFont typeface="Arial" charset="0"/>
        <a:buChar char="–"/>
        <a:defRPr sz="2800" kern="1200">
          <a:solidFill>
            <a:schemeClr val="tx1"/>
          </a:solidFill>
          <a:latin typeface="Helvetica"/>
          <a:ea typeface="Geneva" pitchFamily="-106" charset="-128"/>
          <a:cs typeface="Helvetica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Clr>
          <a:srgbClr val="0091C8"/>
        </a:buClr>
        <a:buFont typeface="Arial" charset="0"/>
        <a:buChar char="•"/>
        <a:defRPr sz="2400" kern="1200">
          <a:solidFill>
            <a:schemeClr val="tx1"/>
          </a:solidFill>
          <a:latin typeface="Helvetica"/>
          <a:ea typeface="Geneva" pitchFamily="-106" charset="-128"/>
          <a:cs typeface="Helvetica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Clr>
          <a:srgbClr val="0091C8"/>
        </a:buClr>
        <a:buFont typeface="Arial" charset="0"/>
        <a:buChar char="–"/>
        <a:defRPr sz="2000" kern="1200">
          <a:solidFill>
            <a:schemeClr val="tx1"/>
          </a:solidFill>
          <a:latin typeface="Helvetica"/>
          <a:ea typeface="Geneva" pitchFamily="-106" charset="-128"/>
          <a:cs typeface="Helvetica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Clr>
          <a:srgbClr val="0091C8"/>
        </a:buClr>
        <a:buFont typeface="Arial" charset="0"/>
        <a:buChar char="»"/>
        <a:defRPr sz="2000" kern="1200">
          <a:solidFill>
            <a:schemeClr val="tx1"/>
          </a:solidFill>
          <a:latin typeface="Helvetica"/>
          <a:ea typeface="Geneva" pitchFamily="-106" charset="-128"/>
          <a:cs typeface="Helvetic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2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3.pn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jpe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jpe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jpe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jpe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jpe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3.jpg"/><Relationship Id="rId4" Type="http://schemas.openxmlformats.org/officeDocument/2006/relationships/diagramLayout" Target="../diagrams/layout1.xml"/><Relationship Id="rId9" Type="http://schemas.openxmlformats.org/officeDocument/2006/relationships/image" Target="../media/image1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9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jpe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jpe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jpeg"/><Relationship Id="rId5" Type="http://schemas.openxmlformats.org/officeDocument/2006/relationships/image" Target="../media/image55.jpeg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4.jpeg"/><Relationship Id="rId5" Type="http://schemas.openxmlformats.org/officeDocument/2006/relationships/image" Target="../media/image55.jpeg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5.jpeg"/><Relationship Id="rId5" Type="http://schemas.openxmlformats.org/officeDocument/2006/relationships/image" Target="../media/image34.jpe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6.jpg"/><Relationship Id="rId18" Type="http://schemas.openxmlformats.org/officeDocument/2006/relationships/image" Target="../media/image21.gif"/><Relationship Id="rId26" Type="http://schemas.openxmlformats.org/officeDocument/2006/relationships/image" Target="../media/image29.jpg"/><Relationship Id="rId3" Type="http://schemas.openxmlformats.org/officeDocument/2006/relationships/diagramData" Target="../diagrams/data2.xml"/><Relationship Id="rId21" Type="http://schemas.openxmlformats.org/officeDocument/2006/relationships/image" Target="../media/image24.jpg"/><Relationship Id="rId7" Type="http://schemas.microsoft.com/office/2007/relationships/diagramDrawing" Target="../diagrams/drawing2.xml"/><Relationship Id="rId12" Type="http://schemas.openxmlformats.org/officeDocument/2006/relationships/image" Target="../media/image15.jpg"/><Relationship Id="rId17" Type="http://schemas.openxmlformats.org/officeDocument/2006/relationships/image" Target="../media/image20.gif"/><Relationship Id="rId25" Type="http://schemas.openxmlformats.org/officeDocument/2006/relationships/image" Target="../media/image28.jp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9.jpg"/><Relationship Id="rId20" Type="http://schemas.openxmlformats.org/officeDocument/2006/relationships/image" Target="../media/image23.jpg"/><Relationship Id="rId29" Type="http://schemas.openxmlformats.org/officeDocument/2006/relationships/image" Target="../media/image32.jp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4.jpg"/><Relationship Id="rId24" Type="http://schemas.openxmlformats.org/officeDocument/2006/relationships/image" Target="../media/image27.jp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18.jpg"/><Relationship Id="rId23" Type="http://schemas.openxmlformats.org/officeDocument/2006/relationships/image" Target="../media/image26.jpg"/><Relationship Id="rId28" Type="http://schemas.openxmlformats.org/officeDocument/2006/relationships/image" Target="../media/image31.jpg"/><Relationship Id="rId10" Type="http://schemas.openxmlformats.org/officeDocument/2006/relationships/image" Target="../media/image13.jpg"/><Relationship Id="rId19" Type="http://schemas.openxmlformats.org/officeDocument/2006/relationships/image" Target="../media/image22.gif"/><Relationship Id="rId4" Type="http://schemas.openxmlformats.org/officeDocument/2006/relationships/diagramLayout" Target="../diagrams/layout2.xml"/><Relationship Id="rId9" Type="http://schemas.openxmlformats.org/officeDocument/2006/relationships/image" Target="../media/image12.jpg"/><Relationship Id="rId14" Type="http://schemas.openxmlformats.org/officeDocument/2006/relationships/image" Target="../media/image17.jpg"/><Relationship Id="rId22" Type="http://schemas.openxmlformats.org/officeDocument/2006/relationships/image" Target="../media/image25.jpg"/><Relationship Id="rId27" Type="http://schemas.openxmlformats.org/officeDocument/2006/relationships/image" Target="../media/image30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56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1.xls"/><Relationship Id="rId5" Type="http://schemas.openxmlformats.org/officeDocument/2006/relationships/image" Target="../media/image34.jpe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7.jpeg"/><Relationship Id="rId4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8.jpeg"/><Relationship Id="rId4" Type="http://schemas.openxmlformats.org/officeDocument/2006/relationships/image" Target="../media/image3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lennyd\Desktop\Events\Away%20day\Introduction%20APMG-2012-French.mp4" TargetMode="External"/><Relationship Id="rId7" Type="http://schemas.openxmlformats.org/officeDocument/2006/relationships/image" Target="../media/image63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2.jpg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0.jpeg"/><Relationship Id="rId3" Type="http://schemas.openxmlformats.org/officeDocument/2006/relationships/image" Target="../media/image7.png"/><Relationship Id="rId7" Type="http://schemas.openxmlformats.org/officeDocument/2006/relationships/hyperlink" Target="http://www.cabinetoffice.gov.uk/" TargetMode="External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11" Type="http://schemas.openxmlformats.org/officeDocument/2006/relationships/image" Target="../media/image38.png"/><Relationship Id="rId5" Type="http://schemas.openxmlformats.org/officeDocument/2006/relationships/image" Target="../media/image34.jpeg"/><Relationship Id="rId15" Type="http://schemas.openxmlformats.org/officeDocument/2006/relationships/image" Target="../media/image41.png"/><Relationship Id="rId10" Type="http://schemas.openxmlformats.org/officeDocument/2006/relationships/hyperlink" Target="http://www.sdi-europe.com/" TargetMode="External"/><Relationship Id="rId4" Type="http://schemas.openxmlformats.org/officeDocument/2006/relationships/image" Target="../media/image33.jpg"/><Relationship Id="rId9" Type="http://schemas.openxmlformats.org/officeDocument/2006/relationships/image" Target="../media/image37.png"/><Relationship Id="rId14" Type="http://schemas.openxmlformats.org/officeDocument/2006/relationships/hyperlink" Target="http://www.managers.org.uk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4" t="89552" r="6041"/>
          <a:stretch/>
        </p:blipFill>
        <p:spPr>
          <a:xfrm>
            <a:off x="1" y="6159459"/>
            <a:ext cx="9144000" cy="7165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8124" y="3944815"/>
            <a:ext cx="7309087" cy="858264"/>
          </a:xfrm>
        </p:spPr>
        <p:txBody>
          <a:bodyPr>
            <a:normAutofit/>
          </a:bodyPr>
          <a:lstStyle/>
          <a:p>
            <a:r>
              <a:rPr lang="en-GB" dirty="0"/>
              <a:t>Business Relationship Management </a:t>
            </a:r>
            <a:r>
              <a:rPr lang="en-GB" dirty="0" smtClean="0"/>
              <a:t>: </a:t>
            </a:r>
            <a:r>
              <a:rPr lang="en-GB" dirty="0"/>
              <a:t>look out ITIL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Stephan Brendel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Region Manager EMEA APMG-International</a:t>
            </a:r>
            <a:endParaRPr lang="ru-RU" dirty="0"/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555" y="5220021"/>
            <a:ext cx="3881120" cy="61759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2635572" y="6330875"/>
            <a:ext cx="6339840" cy="419100"/>
          </a:xfrm>
          <a:prstGeom prst="rect">
            <a:avLst/>
          </a:prstGeom>
        </p:spPr>
        <p:txBody>
          <a:bodyPr vert="horz" wrap="square" lIns="91440" tIns="0" rIns="91440" bIns="45720" rtlCol="0" anchor="b">
            <a:noAutofit/>
          </a:bodyPr>
          <a:lstStyle/>
          <a:p>
            <a:pPr algn="r"/>
            <a:r>
              <a:rPr lang="ru-RU" sz="1050" dirty="0" smtClean="0">
                <a:solidFill>
                  <a:schemeClr val="bg1"/>
                </a:solidFill>
                <a:latin typeface="Arial Narrow" panose="020B0606020202030204" pitchFamily="34" charset="0"/>
                <a:ea typeface="Roboto Lt" pitchFamily="2" charset="0"/>
              </a:rPr>
              <a:t>V Всероссийская конференция itSMF </a:t>
            </a:r>
          </a:p>
          <a:p>
            <a:pPr algn="r"/>
            <a:r>
              <a:rPr lang="ru-RU" sz="1050" dirty="0" smtClean="0">
                <a:solidFill>
                  <a:schemeClr val="bg1"/>
                </a:solidFill>
                <a:latin typeface="Arial Narrow" panose="020B0606020202030204" pitchFamily="34" charset="0"/>
                <a:ea typeface="Roboto Lt" pitchFamily="2" charset="0"/>
              </a:rPr>
              <a:t>Москва, Российская академия наук, 17-18 сентября 2014  |  www.itsmfcon.ru/2014</a:t>
            </a:r>
            <a:endParaRPr lang="ru-RU" sz="1050" dirty="0" smtClean="0">
              <a:latin typeface="Arial Narrow" panose="020B0606020202030204" pitchFamily="34" charset="0"/>
            </a:endParaRPr>
          </a:p>
        </p:txBody>
      </p:sp>
      <p:grpSp>
        <p:nvGrpSpPr>
          <p:cNvPr id="32" name="Группа 10"/>
          <p:cNvGrpSpPr/>
          <p:nvPr/>
        </p:nvGrpSpPr>
        <p:grpSpPr>
          <a:xfrm>
            <a:off x="122832" y="6319886"/>
            <a:ext cx="1095879" cy="376236"/>
            <a:chOff x="7131844" y="116683"/>
            <a:chExt cx="1095879" cy="376236"/>
          </a:xfrm>
        </p:grpSpPr>
        <p:sp>
          <p:nvSpPr>
            <p:cNvPr id="33" name="TextBox 32"/>
            <p:cNvSpPr txBox="1"/>
            <p:nvPr/>
          </p:nvSpPr>
          <p:spPr>
            <a:xfrm>
              <a:off x="7131844" y="116683"/>
              <a:ext cx="919162" cy="376236"/>
            </a:xfrm>
            <a:prstGeom prst="rect">
              <a:avLst/>
            </a:prstGeom>
          </p:spPr>
          <p:txBody>
            <a:bodyPr vert="horz" wrap="none" lIns="91440" tIns="0" rIns="91440" bIns="45720" rtlCol="0">
              <a:normAutofit/>
            </a:bodyPr>
            <a:lstStyle/>
            <a:p>
              <a:r>
                <a:rPr lang="en-US" sz="2100" b="1" i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it</a:t>
              </a:r>
              <a:r>
                <a:rPr lang="en-US" sz="21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SMF</a:t>
              </a:r>
            </a:p>
          </p:txBody>
        </p:sp>
        <p:cxnSp>
          <p:nvCxnSpPr>
            <p:cNvPr id="34" name="Прямая соединительная линия 17"/>
            <p:cNvCxnSpPr/>
            <p:nvPr/>
          </p:nvCxnSpPr>
          <p:spPr>
            <a:xfrm>
              <a:off x="7227094" y="406401"/>
              <a:ext cx="702469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Прямоугольник 18"/>
            <p:cNvSpPr/>
            <p:nvPr/>
          </p:nvSpPr>
          <p:spPr>
            <a:xfrm>
              <a:off x="7227449" y="419639"/>
              <a:ext cx="1000274" cy="6155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ru-RU" sz="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СООБЩЕСТВО ПРОФЕССИОНАЛОВ </a:t>
              </a:r>
              <a:r>
                <a:rPr lang="en-US" sz="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ITSM</a:t>
              </a:r>
              <a:endParaRPr lang="ru-RU" sz="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847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744269" y="1600201"/>
            <a:ext cx="8399731" cy="4525963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800" b="1" dirty="0">
                <a:solidFill>
                  <a:schemeClr val="bg1"/>
                </a:solidFill>
              </a:rPr>
              <a:t>Business Relationship Management </a:t>
            </a:r>
            <a:endParaRPr lang="en-GB" sz="2800" b="1" dirty="0" smtClean="0">
              <a:solidFill>
                <a:schemeClr val="bg1"/>
              </a:solidFill>
            </a:endParaRPr>
          </a:p>
          <a:p>
            <a:pPr marL="216000">
              <a:lnSpc>
                <a:spcPts val="2500"/>
              </a:lnSpc>
            </a:pPr>
            <a:r>
              <a:rPr lang="en-GB" sz="2800" b="1" dirty="0" smtClean="0">
                <a:solidFill>
                  <a:schemeClr val="bg1"/>
                </a:solidFill>
              </a:rPr>
              <a:t>stimulates</a:t>
            </a:r>
          </a:p>
          <a:p>
            <a:pPr marL="216000">
              <a:lnSpc>
                <a:spcPts val="2500"/>
              </a:lnSpc>
            </a:pPr>
            <a:r>
              <a:rPr lang="en-GB" sz="2800" b="1" dirty="0" smtClean="0">
                <a:solidFill>
                  <a:schemeClr val="bg1"/>
                </a:solidFill>
              </a:rPr>
              <a:t>surfaces</a:t>
            </a:r>
          </a:p>
          <a:p>
            <a:pPr marL="216000">
              <a:lnSpc>
                <a:spcPts val="2500"/>
              </a:lnSpc>
            </a:pPr>
            <a:r>
              <a:rPr lang="en-GB" sz="2800" b="1" dirty="0" smtClean="0">
                <a:solidFill>
                  <a:schemeClr val="bg1"/>
                </a:solidFill>
              </a:rPr>
              <a:t>shapes </a:t>
            </a:r>
          </a:p>
          <a:p>
            <a:pPr marL="0" indent="0">
              <a:buNone/>
            </a:pPr>
            <a:r>
              <a:rPr lang="en-GB" sz="2800" b="1" dirty="0" smtClean="0">
                <a:solidFill>
                  <a:schemeClr val="bg1"/>
                </a:solidFill>
              </a:rPr>
              <a:t>business </a:t>
            </a:r>
            <a:r>
              <a:rPr lang="en-GB" sz="2800" b="1" dirty="0">
                <a:solidFill>
                  <a:schemeClr val="bg1"/>
                </a:solidFill>
              </a:rPr>
              <a:t>demand for </a:t>
            </a:r>
            <a:r>
              <a:rPr lang="en-GB" sz="2800" b="1" dirty="0" smtClean="0">
                <a:solidFill>
                  <a:schemeClr val="bg1"/>
                </a:solidFill>
              </a:rPr>
              <a:t>a provider's products </a:t>
            </a:r>
            <a:r>
              <a:rPr lang="en-GB" sz="2800" b="1" dirty="0">
                <a:solidFill>
                  <a:schemeClr val="bg1"/>
                </a:solidFill>
              </a:rPr>
              <a:t>and </a:t>
            </a:r>
            <a:r>
              <a:rPr lang="en-GB" sz="2800" b="1" dirty="0" smtClean="0">
                <a:solidFill>
                  <a:schemeClr val="bg1"/>
                </a:solidFill>
              </a:rPr>
              <a:t>services and ensures </a:t>
            </a:r>
            <a:r>
              <a:rPr lang="en-GB" sz="2800" b="1" dirty="0">
                <a:solidFill>
                  <a:schemeClr val="bg1"/>
                </a:solidFill>
              </a:rPr>
              <a:t>that the potential </a:t>
            </a:r>
            <a:r>
              <a:rPr lang="en-GB" sz="2800" b="1" u="sng" dirty="0" smtClean="0">
                <a:solidFill>
                  <a:schemeClr val="bg1"/>
                </a:solidFill>
              </a:rPr>
              <a:t>business </a:t>
            </a:r>
            <a:r>
              <a:rPr lang="en-GB" sz="2800" b="1" u="sng" dirty="0">
                <a:solidFill>
                  <a:schemeClr val="bg1"/>
                </a:solidFill>
              </a:rPr>
              <a:t>value</a:t>
            </a:r>
            <a:r>
              <a:rPr lang="en-GB" sz="2800" b="1" dirty="0">
                <a:solidFill>
                  <a:schemeClr val="bg1"/>
                </a:solidFill>
              </a:rPr>
              <a:t> from those </a:t>
            </a:r>
            <a:r>
              <a:rPr lang="en-GB" sz="2800" b="1" dirty="0" smtClean="0">
                <a:solidFill>
                  <a:schemeClr val="bg1"/>
                </a:solidFill>
              </a:rPr>
              <a:t>products </a:t>
            </a:r>
            <a:r>
              <a:rPr lang="en-GB" sz="2800" b="1" dirty="0">
                <a:solidFill>
                  <a:schemeClr val="bg1"/>
                </a:solidFill>
              </a:rPr>
              <a:t>and services is </a:t>
            </a:r>
            <a:endParaRPr lang="en-GB" sz="2800" b="1" dirty="0" smtClean="0">
              <a:solidFill>
                <a:schemeClr val="bg1"/>
              </a:solidFill>
            </a:endParaRPr>
          </a:p>
          <a:p>
            <a:pPr>
              <a:lnSpc>
                <a:spcPts val="2500"/>
              </a:lnSpc>
            </a:pPr>
            <a:r>
              <a:rPr lang="en-GB" sz="2800" b="1" dirty="0" smtClean="0">
                <a:solidFill>
                  <a:schemeClr val="bg1"/>
                </a:solidFill>
              </a:rPr>
              <a:t>captured </a:t>
            </a:r>
          </a:p>
          <a:p>
            <a:pPr>
              <a:lnSpc>
                <a:spcPts val="2500"/>
              </a:lnSpc>
            </a:pPr>
            <a:r>
              <a:rPr lang="en-GB" sz="2800" b="1" dirty="0" smtClean="0">
                <a:solidFill>
                  <a:schemeClr val="bg1"/>
                </a:solidFill>
              </a:rPr>
              <a:t>optimized</a:t>
            </a:r>
          </a:p>
          <a:p>
            <a:pPr>
              <a:lnSpc>
                <a:spcPts val="2500"/>
              </a:lnSpc>
            </a:pPr>
            <a:r>
              <a:rPr lang="en-GB" sz="2800" b="1" dirty="0" smtClean="0">
                <a:solidFill>
                  <a:schemeClr val="bg1"/>
                </a:solidFill>
              </a:rPr>
              <a:t>recognized</a:t>
            </a:r>
            <a:endParaRPr lang="en-GB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sz="2800" b="1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encrypted-tbn0.gstatic.com/images?q=tbn:ANd9GcT-1qSpF69WZgkAIGNUOg3l0jCteEjrmq28NujCAsEZUNfr1Z6Dv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979" y="4913600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3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744269" y="1600201"/>
            <a:ext cx="8044889" cy="4525963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b="1" dirty="0" smtClean="0">
                <a:solidFill>
                  <a:schemeClr val="bg1"/>
                </a:solidFill>
              </a:rPr>
              <a:t>The BRM </a:t>
            </a:r>
            <a:r>
              <a:rPr lang="en-GB" sz="2800" b="1" dirty="0">
                <a:solidFill>
                  <a:schemeClr val="bg1"/>
                </a:solidFill>
              </a:rPr>
              <a:t>role and processes are formalized  in </a:t>
            </a:r>
            <a:r>
              <a:rPr lang="en-GB" sz="2800" b="1" dirty="0" smtClean="0">
                <a:solidFill>
                  <a:schemeClr val="bg1"/>
                </a:solidFill>
              </a:rPr>
              <a:t>the ITIL</a:t>
            </a:r>
            <a:r>
              <a:rPr lang="en-GB" sz="1800" b="1" baseline="80000" dirty="0" smtClean="0">
                <a:solidFill>
                  <a:schemeClr val="bg1"/>
                </a:solidFill>
              </a:rPr>
              <a:t>®</a:t>
            </a:r>
            <a:r>
              <a:rPr lang="en-GB" sz="2800" b="1" dirty="0" smtClean="0">
                <a:solidFill>
                  <a:schemeClr val="bg1"/>
                </a:solidFill>
              </a:rPr>
              <a:t> framework and </a:t>
            </a:r>
            <a:r>
              <a:rPr lang="en-GB" sz="2800" b="1" dirty="0">
                <a:solidFill>
                  <a:schemeClr val="bg1"/>
                </a:solidFill>
              </a:rPr>
              <a:t>ISO 20.000 standard</a:t>
            </a:r>
          </a:p>
          <a:p>
            <a:r>
              <a:rPr lang="en-GB" sz="2800" b="1" dirty="0" smtClean="0">
                <a:solidFill>
                  <a:schemeClr val="bg1"/>
                </a:solidFill>
              </a:rPr>
              <a:t>BRM embodies </a:t>
            </a:r>
            <a:r>
              <a:rPr lang="en-GB" sz="2800" b="1" dirty="0">
                <a:solidFill>
                  <a:schemeClr val="bg1"/>
                </a:solidFill>
              </a:rPr>
              <a:t>a set of competencies </a:t>
            </a:r>
            <a:r>
              <a:rPr lang="en-GB" sz="2800" b="1" dirty="0" smtClean="0">
                <a:solidFill>
                  <a:schemeClr val="bg1"/>
                </a:solidFill>
              </a:rPr>
              <a:t/>
            </a:r>
            <a:br>
              <a:rPr lang="en-GB" sz="2800" b="1" dirty="0" smtClean="0">
                <a:solidFill>
                  <a:schemeClr val="bg1"/>
                </a:solidFill>
              </a:rPr>
            </a:br>
            <a:r>
              <a:rPr lang="en-GB" sz="2800" b="1" dirty="0" smtClean="0">
                <a:solidFill>
                  <a:schemeClr val="bg1"/>
                </a:solidFill>
              </a:rPr>
              <a:t>to </a:t>
            </a:r>
            <a:r>
              <a:rPr lang="en-GB" sz="2800" b="1" dirty="0">
                <a:solidFill>
                  <a:schemeClr val="bg1"/>
                </a:solidFill>
              </a:rPr>
              <a:t>foster an effective business value-producing relationship between a service provider and its </a:t>
            </a:r>
            <a:r>
              <a:rPr lang="en-GB" sz="2800" b="1" dirty="0" smtClean="0">
                <a:solidFill>
                  <a:schemeClr val="bg1"/>
                </a:solidFill>
              </a:rPr>
              <a:t>partners</a:t>
            </a:r>
          </a:p>
          <a:p>
            <a:r>
              <a:rPr lang="en-GB" sz="2800" b="1" dirty="0">
                <a:solidFill>
                  <a:schemeClr val="bg1"/>
                </a:solidFill>
              </a:rPr>
              <a:t>These competencies enable organizational BRM capability, which may be implemented through one or more formalized BRM </a:t>
            </a:r>
            <a:r>
              <a:rPr lang="en-GB" sz="2800" b="1" dirty="0" smtClean="0">
                <a:solidFill>
                  <a:schemeClr val="bg1"/>
                </a:solidFill>
              </a:rPr>
              <a:t>roles</a:t>
            </a:r>
            <a:endParaRPr lang="en-GB" sz="2800" b="1" dirty="0">
              <a:solidFill>
                <a:schemeClr val="bg1"/>
              </a:solidFill>
            </a:endParaRPr>
          </a:p>
          <a:p>
            <a:endParaRPr lang="en-GB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6073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" y="2703775"/>
            <a:ext cx="9144000" cy="1148704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</a:t>
            </a:r>
            <a:r>
              <a:rPr lang="en-GB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</a:p>
          <a:p>
            <a:pPr marL="0" indent="0" algn="ctr">
              <a:buNone/>
            </a:pPr>
            <a:endParaRPr lang="en-GB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GB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….why </a:t>
            </a:r>
            <a:r>
              <a:rPr lang="en-GB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would you need it ?</a:t>
            </a:r>
            <a:endParaRPr lang="en-GB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092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40" y="1827493"/>
            <a:ext cx="81153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82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03" y="1830790"/>
            <a:ext cx="8105775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7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9" y="1852797"/>
            <a:ext cx="8105775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7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90" y="1827493"/>
            <a:ext cx="8134350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1939150" y="3326526"/>
            <a:ext cx="1124605" cy="614856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FFFF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067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40" y="1851319"/>
            <a:ext cx="81153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468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312" y="1827506"/>
            <a:ext cx="812482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592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" y="3097925"/>
            <a:ext cx="9144000" cy="1148704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silence</a:t>
            </a:r>
            <a:endParaRPr lang="en-GB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324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57060994"/>
              </p:ext>
            </p:extLst>
          </p:nvPr>
        </p:nvGraphicFramePr>
        <p:xfrm>
          <a:off x="914400" y="982663"/>
          <a:ext cx="8229600" cy="3916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6206310" y="2962758"/>
            <a:ext cx="2762711" cy="2834537"/>
            <a:chOff x="6111057" y="2876172"/>
            <a:chExt cx="2762710" cy="28345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TextBox 7"/>
            <p:cNvSpPr txBox="1"/>
            <p:nvPr/>
          </p:nvSpPr>
          <p:spPr>
            <a:xfrm>
              <a:off x="6111057" y="4894225"/>
              <a:ext cx="187936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spc="169" dirty="0">
                  <a:solidFill>
                    <a:schemeClr val="bg1"/>
                  </a:solidFill>
                </a:rPr>
                <a:t>Accredited</a:t>
              </a:r>
              <a:r>
                <a:rPr lang="en-US" sz="2000" dirty="0">
                  <a:solidFill>
                    <a:schemeClr val="bg1"/>
                  </a:solidFill>
                </a:rPr>
                <a:t> </a:t>
              </a:r>
              <a:br>
                <a:rPr lang="en-US" sz="2000" dirty="0">
                  <a:solidFill>
                    <a:schemeClr val="bg1"/>
                  </a:solidFill>
                </a:rPr>
              </a:br>
              <a:r>
                <a:rPr lang="en-US" sz="2000" b="1" spc="611" dirty="0">
                  <a:solidFill>
                    <a:schemeClr val="bg1"/>
                  </a:solidFill>
                </a:rPr>
                <a:t>Trainers</a:t>
              </a:r>
              <a:r>
                <a:rPr lang="en-US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 rot="16200000">
              <a:off x="6779390" y="3616332"/>
              <a:ext cx="2834538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0" b="1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+mj-lt"/>
                </a:rPr>
                <a:t>2000+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54831" y="4409773"/>
            <a:ext cx="2295697" cy="1321196"/>
            <a:chOff x="389706" y="4420243"/>
            <a:chExt cx="2295696" cy="13211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TextBox 12"/>
            <p:cNvSpPr txBox="1"/>
            <p:nvPr/>
          </p:nvSpPr>
          <p:spPr>
            <a:xfrm>
              <a:off x="389706" y="4967249"/>
              <a:ext cx="179760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spc="169" dirty="0">
                  <a:solidFill>
                    <a:schemeClr val="bg1"/>
                  </a:solidFill>
                </a:rPr>
                <a:t>Accredited</a:t>
              </a:r>
              <a:r>
                <a:rPr lang="en-US" sz="2000" dirty="0">
                  <a:solidFill>
                    <a:schemeClr val="bg1"/>
                  </a:solidFill>
                </a:rPr>
                <a:t> </a:t>
              </a:r>
              <a:br>
                <a:rPr lang="en-US" sz="2000" dirty="0">
                  <a:solidFill>
                    <a:schemeClr val="bg1"/>
                  </a:solidFill>
                </a:rPr>
              </a:br>
              <a:r>
                <a:rPr lang="en-US" sz="2000" b="1" dirty="0">
                  <a:solidFill>
                    <a:schemeClr val="bg1"/>
                  </a:solidFill>
                </a:rPr>
                <a:t>Consultants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16200000">
              <a:off x="1640084" y="4696120"/>
              <a:ext cx="132119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 dirty="0">
                  <a:solidFill>
                    <a:srgbClr val="604A7B"/>
                  </a:solidFill>
                  <a:latin typeface="+mj-lt"/>
                </a:rPr>
                <a:t>150+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372070" y="3952984"/>
            <a:ext cx="2751697" cy="1795792"/>
            <a:chOff x="3086319" y="3952983"/>
            <a:chExt cx="2751697" cy="179579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TextBox 14"/>
            <p:cNvSpPr txBox="1"/>
            <p:nvPr/>
          </p:nvSpPr>
          <p:spPr>
            <a:xfrm>
              <a:off x="3086319" y="4943661"/>
              <a:ext cx="198612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spc="371" dirty="0">
                  <a:solidFill>
                    <a:schemeClr val="bg1"/>
                  </a:solidFill>
                </a:rPr>
                <a:t>Accredited</a:t>
              </a:r>
              <a:r>
                <a:rPr lang="en-US" sz="2000" dirty="0">
                  <a:solidFill>
                    <a:schemeClr val="bg1"/>
                  </a:solidFill>
                </a:rPr>
                <a:t/>
              </a:r>
              <a:br>
                <a:rPr lang="en-US" sz="2000" dirty="0">
                  <a:solidFill>
                    <a:schemeClr val="bg1"/>
                  </a:solidFill>
                </a:rPr>
              </a:br>
              <a:r>
                <a:rPr lang="en-US" sz="2000" b="1" dirty="0" err="1">
                  <a:solidFill>
                    <a:schemeClr val="bg1"/>
                  </a:solidFill>
                </a:rPr>
                <a:t>Organisations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16200000">
              <a:off x="4416900" y="4327659"/>
              <a:ext cx="1795792" cy="1046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solidFill>
                    <a:srgbClr val="953735"/>
                  </a:solidFill>
                  <a:latin typeface="+mj-lt"/>
                </a:rPr>
                <a:t>400+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469036" y="2715903"/>
            <a:ext cx="1351648" cy="38471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8" tIns="45719" rIns="91438" bIns="45719" rtlCol="0">
            <a:spAutoFit/>
          </a:bodyPr>
          <a:lstStyle/>
          <a:p>
            <a:r>
              <a:rPr lang="de-DE" sz="1900" dirty="0">
                <a:solidFill>
                  <a:schemeClr val="bg1"/>
                </a:solidFill>
              </a:rPr>
              <a:t>ISO 17024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71308" y="3073023"/>
            <a:ext cx="1351648" cy="38471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8" tIns="45719" rIns="91438" bIns="45719" rtlCol="0">
            <a:spAutoFit/>
          </a:bodyPr>
          <a:lstStyle/>
          <a:p>
            <a:r>
              <a:rPr lang="de-DE" sz="1900">
                <a:solidFill>
                  <a:schemeClr val="bg1"/>
                </a:solidFill>
              </a:rPr>
              <a:t>ISO 17021</a:t>
            </a:r>
          </a:p>
        </p:txBody>
      </p:sp>
      <p:pic>
        <p:nvPicPr>
          <p:cNvPr id="23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834038" y="6058049"/>
            <a:ext cx="5642421" cy="461665"/>
            <a:chOff x="834037" y="5994980"/>
            <a:chExt cx="5642421" cy="461664"/>
          </a:xfrm>
        </p:grpSpPr>
        <p:sp>
          <p:nvSpPr>
            <p:cNvPr id="20" name="TextBox 19"/>
            <p:cNvSpPr txBox="1"/>
            <p:nvPr/>
          </p:nvSpPr>
          <p:spPr>
            <a:xfrm>
              <a:off x="2816482" y="5994980"/>
              <a:ext cx="3659976" cy="461664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&gt; 1,000,000 + since 1996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03" b="50000"/>
            <a:stretch/>
          </p:blipFill>
          <p:spPr>
            <a:xfrm>
              <a:off x="834037" y="6052208"/>
              <a:ext cx="1891287" cy="33343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9" name="Group 18"/>
          <p:cNvGrpSpPr/>
          <p:nvPr/>
        </p:nvGrpSpPr>
        <p:grpSpPr>
          <a:xfrm>
            <a:off x="6700423" y="6058049"/>
            <a:ext cx="1924962" cy="461665"/>
            <a:chOff x="5628186" y="1660266"/>
            <a:chExt cx="2761127" cy="74624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Rectangle 23"/>
            <p:cNvSpPr/>
            <p:nvPr/>
          </p:nvSpPr>
          <p:spPr>
            <a:xfrm>
              <a:off x="5630459" y="1660266"/>
              <a:ext cx="2758854" cy="7462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35" t="4793" r="7941" b="50000"/>
            <a:stretch/>
          </p:blipFill>
          <p:spPr>
            <a:xfrm>
              <a:off x="5628186" y="1753987"/>
              <a:ext cx="1748488" cy="5134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18699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2" name="Picture 2" descr="http://dw0sfw.bay.livefilestore.com/y1pCHTF4IBCbTRzNtsF3HBD5XPkevrwycd1SycoYoMZnNmHXL50oIMu_xNk5OBVd28__eZGTy1Xl_VvmqqR2tM2Tw?PARTNER=WRIT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131" y="1347135"/>
            <a:ext cx="7473789" cy="5326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041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131" y="1806978"/>
            <a:ext cx="8096250" cy="450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87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03" y="1856081"/>
            <a:ext cx="8105775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405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744269" y="1600201"/>
            <a:ext cx="8044889" cy="4525963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b="1" dirty="0">
                <a:solidFill>
                  <a:schemeClr val="bg1"/>
                </a:solidFill>
              </a:rPr>
              <a:t>The BRM is a crucial link between </a:t>
            </a:r>
            <a:endParaRPr lang="en-GB" sz="2800" b="1" dirty="0" smtClean="0">
              <a:solidFill>
                <a:schemeClr val="bg1"/>
              </a:solidFill>
            </a:endParaRPr>
          </a:p>
          <a:p>
            <a:pPr lvl="1"/>
            <a:r>
              <a:rPr lang="en-GB" sz="2400" b="1" dirty="0" smtClean="0">
                <a:solidFill>
                  <a:schemeClr val="bg1"/>
                </a:solidFill>
              </a:rPr>
              <a:t>a </a:t>
            </a:r>
            <a:r>
              <a:rPr lang="en-GB" sz="2400" b="1" dirty="0">
                <a:solidFill>
                  <a:schemeClr val="bg1"/>
                </a:solidFill>
              </a:rPr>
              <a:t>service provider </a:t>
            </a:r>
            <a:endParaRPr lang="en-GB" sz="2400" b="1" dirty="0" smtClean="0">
              <a:solidFill>
                <a:schemeClr val="bg1"/>
              </a:solidFill>
            </a:endParaRPr>
          </a:p>
          <a:p>
            <a:pPr lvl="1"/>
            <a:r>
              <a:rPr lang="en-GB" sz="2400" b="1" dirty="0" smtClean="0">
                <a:solidFill>
                  <a:schemeClr val="bg1"/>
                </a:solidFill>
              </a:rPr>
              <a:t>and </a:t>
            </a:r>
            <a:r>
              <a:rPr lang="en-GB" sz="2400" b="1" dirty="0">
                <a:solidFill>
                  <a:schemeClr val="bg1"/>
                </a:solidFill>
              </a:rPr>
              <a:t>the business </a:t>
            </a:r>
            <a:endParaRPr lang="en-GB" sz="2400" b="1" dirty="0" smtClean="0">
              <a:solidFill>
                <a:schemeClr val="bg1"/>
              </a:solidFill>
            </a:endParaRPr>
          </a:p>
          <a:p>
            <a:r>
              <a:rPr lang="en-GB" sz="2800" b="1" dirty="0" smtClean="0">
                <a:solidFill>
                  <a:schemeClr val="bg1"/>
                </a:solidFill>
              </a:rPr>
              <a:t>acting </a:t>
            </a:r>
            <a:r>
              <a:rPr lang="en-GB" sz="2800" b="1" dirty="0">
                <a:solidFill>
                  <a:schemeClr val="bg1"/>
                </a:solidFill>
              </a:rPr>
              <a:t>as a </a:t>
            </a:r>
            <a:endParaRPr lang="en-GB" sz="2800" b="1" dirty="0" smtClean="0">
              <a:solidFill>
                <a:schemeClr val="bg1"/>
              </a:solidFill>
            </a:endParaRPr>
          </a:p>
          <a:p>
            <a:pPr lvl="1"/>
            <a:r>
              <a:rPr lang="en-GB" sz="2400" b="1" dirty="0" smtClean="0">
                <a:solidFill>
                  <a:schemeClr val="bg1"/>
                </a:solidFill>
              </a:rPr>
              <a:t>Connector</a:t>
            </a:r>
          </a:p>
          <a:p>
            <a:pPr lvl="1"/>
            <a:r>
              <a:rPr lang="en-GB" sz="2400" b="1" dirty="0" smtClean="0">
                <a:solidFill>
                  <a:schemeClr val="bg1"/>
                </a:solidFill>
              </a:rPr>
              <a:t>Orchestrator</a:t>
            </a:r>
          </a:p>
          <a:p>
            <a:pPr lvl="1"/>
            <a:r>
              <a:rPr lang="en-GB" sz="2400" b="1" dirty="0" smtClean="0">
                <a:solidFill>
                  <a:schemeClr val="bg1"/>
                </a:solidFill>
              </a:rPr>
              <a:t>Navigator </a:t>
            </a:r>
            <a:br>
              <a:rPr lang="en-GB" sz="2400" b="1" dirty="0" smtClean="0">
                <a:solidFill>
                  <a:schemeClr val="bg1"/>
                </a:solidFill>
              </a:rPr>
            </a:br>
            <a:endParaRPr lang="en-GB" sz="2400" b="1" dirty="0" smtClean="0">
              <a:solidFill>
                <a:schemeClr val="bg1"/>
              </a:solidFill>
            </a:endParaRPr>
          </a:p>
          <a:p>
            <a:r>
              <a:rPr lang="en-GB" sz="2800" b="1" dirty="0" smtClean="0">
                <a:solidFill>
                  <a:schemeClr val="bg1"/>
                </a:solidFill>
              </a:rPr>
              <a:t>between </a:t>
            </a:r>
            <a:r>
              <a:rPr lang="en-GB" sz="2800" b="1" dirty="0">
                <a:solidFill>
                  <a:schemeClr val="bg1"/>
                </a:solidFill>
              </a:rPr>
              <a:t>the service provider </a:t>
            </a:r>
            <a:r>
              <a:rPr lang="en-GB" sz="2800" b="1" dirty="0" smtClean="0">
                <a:solidFill>
                  <a:schemeClr val="bg1"/>
                </a:solidFill>
              </a:rPr>
              <a:t/>
            </a:r>
            <a:br>
              <a:rPr lang="en-GB" sz="2800" b="1" dirty="0" smtClean="0">
                <a:solidFill>
                  <a:schemeClr val="bg1"/>
                </a:solidFill>
              </a:rPr>
            </a:br>
            <a:r>
              <a:rPr lang="en-GB" sz="2800" b="1" dirty="0" smtClean="0">
                <a:solidFill>
                  <a:schemeClr val="bg1"/>
                </a:solidFill>
              </a:rPr>
              <a:t>and </a:t>
            </a:r>
            <a:r>
              <a:rPr lang="en-GB" sz="2800" b="1" dirty="0">
                <a:solidFill>
                  <a:schemeClr val="bg1"/>
                </a:solidFill>
              </a:rPr>
              <a:t>one or more business </a:t>
            </a:r>
            <a:r>
              <a:rPr lang="en-GB" sz="2800" b="1" dirty="0" smtClean="0">
                <a:solidFill>
                  <a:schemeClr val="bg1"/>
                </a:solidFill>
              </a:rPr>
              <a:t>units</a:t>
            </a:r>
            <a:endParaRPr lang="en-GB" sz="2800" b="1" dirty="0">
              <a:solidFill>
                <a:schemeClr val="bg1"/>
              </a:solidFill>
            </a:endParaRPr>
          </a:p>
          <a:p>
            <a:endParaRPr lang="en-GB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sextcaptain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8556" y="4909107"/>
            <a:ext cx="1412112" cy="1237524"/>
          </a:xfrm>
          <a:prstGeom prst="rect">
            <a:avLst/>
          </a:prstGeom>
        </p:spPr>
      </p:pic>
      <p:pic>
        <p:nvPicPr>
          <p:cNvPr id="8" name="Picture 7" descr="making-a-connection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8557" y="2499172"/>
            <a:ext cx="1412112" cy="1059084"/>
          </a:xfrm>
          <a:prstGeom prst="rect">
            <a:avLst/>
          </a:prstGeom>
        </p:spPr>
      </p:pic>
      <p:pic>
        <p:nvPicPr>
          <p:cNvPr id="9" name="Picture 8" descr="Conductor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8556" y="3722029"/>
            <a:ext cx="1412112" cy="993538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3111690" y="4715567"/>
            <a:ext cx="3684895" cy="29316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455159" y="4218798"/>
            <a:ext cx="334142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3283424" y="3179928"/>
            <a:ext cx="3513161" cy="54210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071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handshake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3105" y="2774456"/>
            <a:ext cx="3492500" cy="2324100"/>
          </a:xfrm>
          <a:prstGeom prst="rect">
            <a:avLst/>
          </a:prstGeom>
        </p:spPr>
      </p:pic>
      <p:sp>
        <p:nvSpPr>
          <p:cNvPr id="16" name="Cloud Callout 15"/>
          <p:cNvSpPr/>
          <p:nvPr/>
        </p:nvSpPr>
        <p:spPr>
          <a:xfrm>
            <a:off x="385096" y="2577196"/>
            <a:ext cx="3133212" cy="2564581"/>
          </a:xfrm>
          <a:prstGeom prst="cloudCallout">
            <a:avLst>
              <a:gd name="adj1" fmla="val 39314"/>
              <a:gd name="adj2" fmla="val 5994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Business Units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Cloud Callout 16"/>
          <p:cNvSpPr/>
          <p:nvPr/>
        </p:nvSpPr>
        <p:spPr>
          <a:xfrm>
            <a:off x="5642078" y="2577196"/>
            <a:ext cx="3133212" cy="2564581"/>
          </a:xfrm>
          <a:prstGeom prst="cloudCallout">
            <a:avLst>
              <a:gd name="adj1" fmla="val -35358"/>
              <a:gd name="adj2" fmla="val 6633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Provider Organization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Left Arrow 17"/>
          <p:cNvSpPr/>
          <p:nvPr/>
        </p:nvSpPr>
        <p:spPr>
          <a:xfrm rot="16200000">
            <a:off x="3536461" y="1443633"/>
            <a:ext cx="2462817" cy="1913916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91440" bIns="0" rtlCol="0" anchor="ctr"/>
          <a:lstStyle/>
          <a:p>
            <a:pPr>
              <a:lnSpc>
                <a:spcPct val="85000"/>
              </a:lnSpc>
            </a:pPr>
            <a:r>
              <a:rPr lang="en-GB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Orchestrate capabilities to drive value from Provider services</a:t>
            </a:r>
          </a:p>
        </p:txBody>
      </p:sp>
      <p:sp>
        <p:nvSpPr>
          <p:cNvPr id="19" name="Left Arrow 18"/>
          <p:cNvSpPr/>
          <p:nvPr/>
        </p:nvSpPr>
        <p:spPr>
          <a:xfrm>
            <a:off x="1714500" y="5157148"/>
            <a:ext cx="2680113" cy="1706008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80000"/>
              </a:lnSpc>
            </a:pP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Stimulate, surface and shape </a:t>
            </a:r>
            <a:r>
              <a:rPr lang="en-US" sz="2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demand</a:t>
            </a:r>
          </a:p>
        </p:txBody>
      </p:sp>
      <p:sp>
        <p:nvSpPr>
          <p:cNvPr id="20" name="Left Arrow 19"/>
          <p:cNvSpPr/>
          <p:nvPr/>
        </p:nvSpPr>
        <p:spPr>
          <a:xfrm flipH="1">
            <a:off x="4858129" y="5157148"/>
            <a:ext cx="2445753" cy="1706008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Influence appropriate supply 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744269" y="1600201"/>
            <a:ext cx="8044889" cy="665327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b="1" dirty="0" smtClean="0">
                <a:solidFill>
                  <a:schemeClr val="bg1"/>
                </a:solidFill>
              </a:rPr>
              <a:t>The Magic in the middle</a:t>
            </a:r>
          </a:p>
        </p:txBody>
      </p:sp>
      <p:pic>
        <p:nvPicPr>
          <p:cNvPr id="22" name="Picture 21" descr="making-a-connection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0008" y="1169182"/>
            <a:ext cx="1412112" cy="1059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67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handshake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3105" y="2774456"/>
            <a:ext cx="3492500" cy="2324100"/>
          </a:xfrm>
          <a:prstGeom prst="rect">
            <a:avLst/>
          </a:prstGeom>
        </p:spPr>
      </p:pic>
      <p:sp>
        <p:nvSpPr>
          <p:cNvPr id="16" name="Cloud Callout 15"/>
          <p:cNvSpPr/>
          <p:nvPr/>
        </p:nvSpPr>
        <p:spPr>
          <a:xfrm>
            <a:off x="385096" y="2577196"/>
            <a:ext cx="3133212" cy="2564581"/>
          </a:xfrm>
          <a:prstGeom prst="cloudCallout">
            <a:avLst>
              <a:gd name="adj1" fmla="val 39314"/>
              <a:gd name="adj2" fmla="val 5994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Business Units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Cloud Callout 16"/>
          <p:cNvSpPr/>
          <p:nvPr/>
        </p:nvSpPr>
        <p:spPr>
          <a:xfrm>
            <a:off x="5642078" y="2577196"/>
            <a:ext cx="3133212" cy="2564581"/>
          </a:xfrm>
          <a:prstGeom prst="cloudCallout">
            <a:avLst>
              <a:gd name="adj1" fmla="val -35358"/>
              <a:gd name="adj2" fmla="val 6633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Provider Organization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Left Arrow 17"/>
          <p:cNvSpPr/>
          <p:nvPr/>
        </p:nvSpPr>
        <p:spPr>
          <a:xfrm rot="16200000">
            <a:off x="3536461" y="1443633"/>
            <a:ext cx="2462817" cy="1913916"/>
          </a:xfrm>
          <a:prstGeom prst="lef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tIns="0" rIns="91440" bIns="0" rtlCol="0" anchor="ctr"/>
          <a:lstStyle/>
          <a:p>
            <a:pPr>
              <a:lnSpc>
                <a:spcPct val="85000"/>
              </a:lnSpc>
            </a:pPr>
            <a:r>
              <a:rPr lang="en-US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Facilitate productive </a:t>
            </a:r>
            <a:r>
              <a:rPr lang="en-US" sz="1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connections </a:t>
            </a:r>
            <a:r>
              <a:rPr lang="en-US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mobilize Projects and Programs</a:t>
            </a:r>
            <a:r>
              <a:rPr lang="en-US" sz="1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en-US" sz="1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Left Arrow 18"/>
          <p:cNvSpPr/>
          <p:nvPr/>
        </p:nvSpPr>
        <p:spPr>
          <a:xfrm>
            <a:off x="1714500" y="5157148"/>
            <a:ext cx="2680113" cy="1706008"/>
          </a:xfrm>
          <a:prstGeom prst="lef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Coordinate and aggregate demand</a:t>
            </a:r>
          </a:p>
        </p:txBody>
      </p:sp>
      <p:sp>
        <p:nvSpPr>
          <p:cNvPr id="20" name="Left Arrow 19"/>
          <p:cNvSpPr/>
          <p:nvPr/>
        </p:nvSpPr>
        <p:spPr>
          <a:xfrm flipH="1">
            <a:off x="4858129" y="5157148"/>
            <a:ext cx="2445753" cy="1706008"/>
          </a:xfrm>
          <a:prstGeom prst="lef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Orchestrate key provider roles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744269" y="1600201"/>
            <a:ext cx="8044889" cy="665327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b="1" dirty="0" smtClean="0">
                <a:solidFill>
                  <a:schemeClr val="bg1"/>
                </a:solidFill>
              </a:rPr>
              <a:t>Single Point of Focus</a:t>
            </a:r>
          </a:p>
        </p:txBody>
      </p:sp>
      <p:pic>
        <p:nvPicPr>
          <p:cNvPr id="12" name="Picture 11" descr="Conducto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6360" y="1169182"/>
            <a:ext cx="1412112" cy="99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19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extcaptain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6360" y="1169182"/>
            <a:ext cx="1412112" cy="1237524"/>
          </a:xfrm>
          <a:prstGeom prst="rect">
            <a:avLst/>
          </a:prstGeom>
        </p:spPr>
      </p:pic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handshake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3105" y="2774456"/>
            <a:ext cx="3492500" cy="2324100"/>
          </a:xfrm>
          <a:prstGeom prst="rect">
            <a:avLst/>
          </a:prstGeom>
        </p:spPr>
      </p:pic>
      <p:sp>
        <p:nvSpPr>
          <p:cNvPr id="16" name="Cloud Callout 15"/>
          <p:cNvSpPr/>
          <p:nvPr/>
        </p:nvSpPr>
        <p:spPr>
          <a:xfrm>
            <a:off x="385096" y="2577196"/>
            <a:ext cx="3133212" cy="2564581"/>
          </a:xfrm>
          <a:prstGeom prst="cloudCallout">
            <a:avLst>
              <a:gd name="adj1" fmla="val 39314"/>
              <a:gd name="adj2" fmla="val 5994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Business Units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Cloud Callout 16"/>
          <p:cNvSpPr/>
          <p:nvPr/>
        </p:nvSpPr>
        <p:spPr>
          <a:xfrm>
            <a:off x="5642078" y="2577196"/>
            <a:ext cx="3133212" cy="2564581"/>
          </a:xfrm>
          <a:prstGeom prst="cloudCallout">
            <a:avLst>
              <a:gd name="adj1" fmla="val -35358"/>
              <a:gd name="adj2" fmla="val 6633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Provider Organization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Left Arrow 17"/>
          <p:cNvSpPr/>
          <p:nvPr/>
        </p:nvSpPr>
        <p:spPr>
          <a:xfrm rot="16200000">
            <a:off x="3536461" y="1443633"/>
            <a:ext cx="2462817" cy="1913916"/>
          </a:xfrm>
          <a:prstGeom prst="lef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91440" bIns="0" rtlCol="0" anchor="ctr"/>
          <a:lstStyle/>
          <a:p>
            <a:pPr>
              <a:lnSpc>
                <a:spcPct val="85000"/>
              </a:lnSpc>
            </a:pPr>
            <a:r>
              <a:rPr lang="en-US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Facilitate </a:t>
            </a:r>
            <a:br>
              <a:rPr lang="en-US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Business-Provider convergence</a:t>
            </a:r>
          </a:p>
        </p:txBody>
      </p:sp>
      <p:sp>
        <p:nvSpPr>
          <p:cNvPr id="19" name="Left Arrow 18"/>
          <p:cNvSpPr/>
          <p:nvPr/>
        </p:nvSpPr>
        <p:spPr>
          <a:xfrm>
            <a:off x="1714500" y="5157148"/>
            <a:ext cx="2680113" cy="1706008"/>
          </a:xfrm>
          <a:prstGeom prst="lef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en-GB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Facilitate business strategy and </a:t>
            </a:r>
            <a:r>
              <a:rPr lang="en-GB" sz="2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roadmapping</a:t>
            </a:r>
            <a:r>
              <a:rPr lang="en-GB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20" name="Left Arrow 19"/>
          <p:cNvSpPr/>
          <p:nvPr/>
        </p:nvSpPr>
        <p:spPr>
          <a:xfrm flipH="1">
            <a:off x="4858129" y="5157148"/>
            <a:ext cx="2445753" cy="1706008"/>
          </a:xfrm>
          <a:prstGeom prst="lef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en-GB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Guide Architecture, Portfolio and Program </a:t>
            </a:r>
            <a:r>
              <a:rPr lang="en-GB" sz="1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Mgmt</a:t>
            </a:r>
            <a:endParaRPr lang="en-GB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744269" y="1600201"/>
            <a:ext cx="8044889" cy="665327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b="1" dirty="0" smtClean="0">
                <a:solidFill>
                  <a:schemeClr val="bg1"/>
                </a:solidFill>
              </a:rPr>
              <a:t>Roadmaps to </a:t>
            </a:r>
            <a:br>
              <a:rPr lang="en-GB" sz="2000" b="1" dirty="0" smtClean="0">
                <a:solidFill>
                  <a:schemeClr val="bg1"/>
                </a:solidFill>
              </a:rPr>
            </a:br>
            <a:r>
              <a:rPr lang="en-GB" sz="2000" b="1" dirty="0" smtClean="0">
                <a:solidFill>
                  <a:schemeClr val="bg1"/>
                </a:solidFill>
              </a:rPr>
              <a:t>Business Value</a:t>
            </a:r>
          </a:p>
        </p:txBody>
      </p:sp>
    </p:spTree>
    <p:extLst>
      <p:ext uri="{BB962C8B-B14F-4D97-AF65-F5344CB8AC3E}">
        <p14:creationId xmlns:p14="http://schemas.microsoft.com/office/powerpoint/2010/main" val="168770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744269" y="1600201"/>
            <a:ext cx="8044889" cy="665327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b="1" dirty="0" smtClean="0">
                <a:solidFill>
                  <a:schemeClr val="bg1"/>
                </a:solidFill>
              </a:rPr>
              <a:t>Typical BRM Decision Rights  (using the ITIL RACI model)</a:t>
            </a:r>
          </a:p>
        </p:txBody>
      </p:sp>
      <p:graphicFrame>
        <p:nvGraphicFramePr>
          <p:cNvPr id="14" name="Content Placeholder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3293378"/>
              </p:ext>
            </p:extLst>
          </p:nvPr>
        </p:nvGraphicFramePr>
        <p:xfrm>
          <a:off x="872666" y="2289308"/>
          <a:ext cx="8055641" cy="285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9176"/>
                <a:gridCol w="1034607"/>
                <a:gridCol w="764884"/>
                <a:gridCol w="830149"/>
                <a:gridCol w="907372"/>
                <a:gridCol w="989214"/>
                <a:gridCol w="1065890"/>
                <a:gridCol w="113434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Role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Multi-year Strategy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Ideation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Analysis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Design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Testing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Maintenance &amp; Operations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Value Optimization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BRM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</a:t>
                      </a:r>
                      <a:endParaRPr lang="en-US" dirty="0"/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endParaRPr lang="en-US" dirty="0"/>
                    </a:p>
                  </a:txBody>
                  <a:tcPr>
                    <a:solidFill>
                      <a:srgbClr val="6ABA4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Business Partner</a:t>
                      </a:r>
                      <a:endParaRPr lang="en-US" sz="1200" dirty="0"/>
                    </a:p>
                  </a:txBody>
                  <a:tcP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</a:t>
                      </a:r>
                      <a:endParaRPr lang="en-US" dirty="0"/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</a:t>
                      </a:r>
                      <a:endParaRPr lang="en-US" dirty="0"/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</a:t>
                      </a:r>
                      <a:endParaRPr lang="en-US" dirty="0"/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Enterprise Architecture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</a:t>
                      </a:r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</a:t>
                      </a:r>
                      <a:endParaRPr lang="en-US" dirty="0"/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endParaRPr lang="en-US" dirty="0"/>
                    </a:p>
                  </a:txBody>
                  <a:tcPr>
                    <a:solidFill>
                      <a:srgbClr val="6ABA4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Solution Delivery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endParaRPr lang="en-US" dirty="0"/>
                    </a:p>
                  </a:txBody>
                  <a:tcPr>
                    <a:solidFill>
                      <a:srgbClr val="6ABA4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</a:t>
                      </a:r>
                      <a:endParaRPr lang="en-US" dirty="0"/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</a:t>
                      </a:r>
                      <a:endParaRPr lang="en-US" dirty="0"/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endParaRPr lang="en-US" dirty="0"/>
                    </a:p>
                  </a:txBody>
                  <a:tcPr>
                    <a:solidFill>
                      <a:srgbClr val="6ABA4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PMO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endParaRPr lang="en-US" dirty="0"/>
                    </a:p>
                  </a:txBody>
                  <a:tcPr>
                    <a:solidFill>
                      <a:srgbClr val="6ABA4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endParaRPr lang="en-US" dirty="0"/>
                    </a:p>
                  </a:txBody>
                  <a:tcPr>
                    <a:solidFill>
                      <a:srgbClr val="6ABA4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</a:t>
                      </a:r>
                      <a:endParaRPr lang="en-US" dirty="0"/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</a:t>
                      </a:r>
                      <a:endParaRPr lang="en-US" dirty="0"/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</a:t>
                      </a:r>
                      <a:endParaRPr lang="en-US" dirty="0"/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endParaRPr lang="en-US" dirty="0"/>
                    </a:p>
                  </a:txBody>
                  <a:tcPr>
                    <a:solidFill>
                      <a:srgbClr val="6ABA4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endParaRPr lang="en-US" dirty="0"/>
                    </a:p>
                  </a:txBody>
                  <a:tcPr>
                    <a:solidFill>
                      <a:srgbClr val="6ABA4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Infrastructure /Operations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endParaRPr lang="en-US" dirty="0"/>
                    </a:p>
                  </a:txBody>
                  <a:tcPr>
                    <a:solidFill>
                      <a:srgbClr val="6ABA4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endParaRPr lang="en-US" dirty="0"/>
                    </a:p>
                  </a:txBody>
                  <a:tcPr>
                    <a:solidFill>
                      <a:srgbClr val="6ABA4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endParaRPr lang="en-US" dirty="0"/>
                    </a:p>
                  </a:txBody>
                  <a:tcPr>
                    <a:solidFill>
                      <a:srgbClr val="6ABA4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endParaRPr lang="en-US" dirty="0"/>
                    </a:p>
                  </a:txBody>
                  <a:tcPr>
                    <a:solidFill>
                      <a:srgbClr val="6ABA4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endParaRPr lang="en-US" dirty="0"/>
                    </a:p>
                  </a:txBody>
                  <a:tcPr>
                    <a:solidFill>
                      <a:srgbClr val="6ABA4E"/>
                    </a:solidFill>
                  </a:tcPr>
                </a:tc>
              </a:tr>
            </a:tbl>
          </a:graphicData>
        </a:graphic>
      </p:graphicFrame>
      <p:grpSp>
        <p:nvGrpSpPr>
          <p:cNvPr id="15" name="Group 12"/>
          <p:cNvGrpSpPr/>
          <p:nvPr/>
        </p:nvGrpSpPr>
        <p:grpSpPr>
          <a:xfrm>
            <a:off x="5762161" y="5318936"/>
            <a:ext cx="3286306" cy="1177245"/>
            <a:chOff x="5173031" y="5584789"/>
            <a:chExt cx="3493699" cy="1177245"/>
          </a:xfrm>
        </p:grpSpPr>
        <p:sp>
          <p:nvSpPr>
            <p:cNvPr id="16" name="Rectangle 15"/>
            <p:cNvSpPr/>
            <p:nvPr/>
          </p:nvSpPr>
          <p:spPr>
            <a:xfrm>
              <a:off x="5173031" y="6542004"/>
              <a:ext cx="479392" cy="171213"/>
            </a:xfrm>
            <a:prstGeom prst="rect">
              <a:avLst/>
            </a:prstGeom>
            <a:solidFill>
              <a:srgbClr val="6ABA4E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173031" y="6243515"/>
              <a:ext cx="479392" cy="171213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173031" y="5932486"/>
              <a:ext cx="479392" cy="171213"/>
            </a:xfrm>
            <a:prstGeom prst="rect">
              <a:avLst/>
            </a:prstGeom>
            <a:solidFill>
              <a:srgbClr val="FF6600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173031" y="5641985"/>
              <a:ext cx="479392" cy="171213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652183" y="5584789"/>
              <a:ext cx="3014547" cy="1177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spcAft>
                  <a:spcPts val="900"/>
                </a:spcAft>
              </a:pPr>
              <a:r>
                <a:rPr lang="en-US" sz="1200" dirty="0" smtClean="0">
                  <a:solidFill>
                    <a:schemeClr val="bg1"/>
                  </a:solidFill>
                </a:rPr>
                <a:t>Accountable – “The buck stops here” </a:t>
              </a:r>
            </a:p>
            <a:p>
              <a:pPr algn="l">
                <a:spcAft>
                  <a:spcPts val="900"/>
                </a:spcAft>
              </a:pPr>
              <a:r>
                <a:rPr lang="en-US" sz="1200" dirty="0" smtClean="0">
                  <a:solidFill>
                    <a:schemeClr val="bg1"/>
                  </a:solidFill>
                </a:rPr>
                <a:t>Responsible – “The doer”</a:t>
              </a:r>
            </a:p>
            <a:p>
              <a:pPr algn="l">
                <a:spcAft>
                  <a:spcPts val="900"/>
                </a:spcAft>
              </a:pPr>
              <a:r>
                <a:rPr lang="en-US" sz="1200" dirty="0" smtClean="0">
                  <a:solidFill>
                    <a:schemeClr val="bg1"/>
                  </a:solidFill>
                </a:rPr>
                <a:t>Consulted – “In the loop”</a:t>
              </a:r>
            </a:p>
            <a:p>
              <a:pPr algn="l">
                <a:spcAft>
                  <a:spcPts val="900"/>
                </a:spcAft>
              </a:pPr>
              <a:r>
                <a:rPr lang="en-US" sz="1200" dirty="0" smtClean="0">
                  <a:solidFill>
                    <a:schemeClr val="bg1"/>
                  </a:solidFill>
                </a:rPr>
                <a:t>Informed – “Keep in the picture”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922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" y="3097925"/>
            <a:ext cx="9144000" cy="1148704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Benefits?</a:t>
            </a:r>
            <a:endParaRPr lang="en-GB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701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744269" y="1600201"/>
            <a:ext cx="8044889" cy="4525963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800" b="1" dirty="0">
                <a:solidFill>
                  <a:schemeClr val="bg1"/>
                </a:solidFill>
              </a:rPr>
              <a:t>1. Achieve Complete Transparency </a:t>
            </a:r>
            <a:endParaRPr lang="en-GB" sz="2800" b="1" dirty="0" smtClean="0">
              <a:solidFill>
                <a:schemeClr val="bg1"/>
              </a:solidFill>
            </a:endParaRPr>
          </a:p>
          <a:p>
            <a:r>
              <a:rPr lang="en-GB" sz="2800" dirty="0" smtClean="0">
                <a:solidFill>
                  <a:schemeClr val="bg1"/>
                </a:solidFill>
              </a:rPr>
              <a:t>about </a:t>
            </a:r>
            <a:r>
              <a:rPr lang="en-GB" sz="2800" dirty="0">
                <a:solidFill>
                  <a:schemeClr val="bg1"/>
                </a:solidFill>
              </a:rPr>
              <a:t>the costs, benefits (business value and ROI), and risks of a service. </a:t>
            </a:r>
            <a:endParaRPr lang="en-GB" sz="2800" dirty="0" smtClean="0">
              <a:solidFill>
                <a:schemeClr val="bg1"/>
              </a:solidFill>
            </a:endParaRPr>
          </a:p>
          <a:p>
            <a:r>
              <a:rPr lang="en-GB" sz="2800" dirty="0" smtClean="0">
                <a:solidFill>
                  <a:schemeClr val="bg1"/>
                </a:solidFill>
              </a:rPr>
              <a:t>It </a:t>
            </a:r>
            <a:r>
              <a:rPr lang="en-GB" sz="2800" dirty="0">
                <a:solidFill>
                  <a:schemeClr val="bg1"/>
                </a:solidFill>
              </a:rPr>
              <a:t>is the BRM’s job to make sure that both the business partner and the service provider have complete clarity.</a:t>
            </a:r>
          </a:p>
          <a:p>
            <a:endParaRPr lang="en-GB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249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60116784"/>
              </p:ext>
            </p:extLst>
          </p:nvPr>
        </p:nvGraphicFramePr>
        <p:xfrm>
          <a:off x="914400" y="982663"/>
          <a:ext cx="8229600" cy="3916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6862866" y="1428299"/>
            <a:ext cx="2201333" cy="567931"/>
            <a:chOff x="5628187" y="831799"/>
            <a:chExt cx="2758854" cy="74624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Rectangle 10"/>
            <p:cNvSpPr/>
            <p:nvPr/>
          </p:nvSpPr>
          <p:spPr>
            <a:xfrm>
              <a:off x="5628187" y="831799"/>
              <a:ext cx="2758854" cy="7462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0" t="1571" r="1466" b="45113"/>
            <a:stretch/>
          </p:blipFill>
          <p:spPr>
            <a:xfrm>
              <a:off x="5661947" y="910833"/>
              <a:ext cx="2648139" cy="58817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3" name="Group 12"/>
          <p:cNvGrpSpPr/>
          <p:nvPr/>
        </p:nvGrpSpPr>
        <p:grpSpPr>
          <a:xfrm>
            <a:off x="6856601" y="2097316"/>
            <a:ext cx="2203147" cy="567931"/>
            <a:chOff x="5628186" y="1660266"/>
            <a:chExt cx="2761127" cy="74624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Rectangle 47"/>
            <p:cNvSpPr/>
            <p:nvPr/>
          </p:nvSpPr>
          <p:spPr>
            <a:xfrm>
              <a:off x="5630459" y="1660266"/>
              <a:ext cx="2758854" cy="7462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35" t="4793" r="7941" b="50000"/>
            <a:stretch/>
          </p:blipFill>
          <p:spPr>
            <a:xfrm>
              <a:off x="5628186" y="1753987"/>
              <a:ext cx="1748488" cy="5134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4" name="Group 13"/>
          <p:cNvGrpSpPr/>
          <p:nvPr/>
        </p:nvGrpSpPr>
        <p:grpSpPr>
          <a:xfrm>
            <a:off x="6865215" y="2757877"/>
            <a:ext cx="2201333" cy="567931"/>
            <a:chOff x="5629244" y="2492961"/>
            <a:chExt cx="2758854" cy="74624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1" name="Rectangle 50"/>
            <p:cNvSpPr/>
            <p:nvPr/>
          </p:nvSpPr>
          <p:spPr>
            <a:xfrm>
              <a:off x="5629244" y="2492961"/>
              <a:ext cx="2758854" cy="7462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3" t="4261" r="5722" b="46018"/>
            <a:stretch/>
          </p:blipFill>
          <p:spPr>
            <a:xfrm>
              <a:off x="5630459" y="2596926"/>
              <a:ext cx="1965672" cy="53831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5" name="Group 14"/>
          <p:cNvGrpSpPr/>
          <p:nvPr/>
        </p:nvGrpSpPr>
        <p:grpSpPr>
          <a:xfrm>
            <a:off x="6863579" y="3418318"/>
            <a:ext cx="2201333" cy="567931"/>
            <a:chOff x="5628029" y="3325656"/>
            <a:chExt cx="2758854" cy="74624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Rectangle 51"/>
            <p:cNvSpPr/>
            <p:nvPr/>
          </p:nvSpPr>
          <p:spPr>
            <a:xfrm>
              <a:off x="5628029" y="3325656"/>
              <a:ext cx="2758854" cy="7462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28" t="6819" r="6176" b="50000"/>
            <a:stretch/>
          </p:blipFill>
          <p:spPr>
            <a:xfrm>
              <a:off x="5661947" y="3461202"/>
              <a:ext cx="1846401" cy="4775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7" name="Group 16"/>
          <p:cNvGrpSpPr/>
          <p:nvPr/>
        </p:nvGrpSpPr>
        <p:grpSpPr>
          <a:xfrm>
            <a:off x="6866184" y="4079387"/>
            <a:ext cx="2201333" cy="567931"/>
            <a:chOff x="5634129" y="4165666"/>
            <a:chExt cx="2758854" cy="74624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3" name="Rectangle 52"/>
            <p:cNvSpPr/>
            <p:nvPr/>
          </p:nvSpPr>
          <p:spPr>
            <a:xfrm>
              <a:off x="5634129" y="4165666"/>
              <a:ext cx="2758854" cy="7462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98" t="5185" r="11877" b="47408"/>
            <a:stretch/>
          </p:blipFill>
          <p:spPr>
            <a:xfrm>
              <a:off x="5661947" y="4270870"/>
              <a:ext cx="1663521" cy="51329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8" name="Group 17"/>
          <p:cNvGrpSpPr/>
          <p:nvPr/>
        </p:nvGrpSpPr>
        <p:grpSpPr>
          <a:xfrm>
            <a:off x="6866127" y="4739092"/>
            <a:ext cx="2201333" cy="567931"/>
            <a:chOff x="5634129" y="5022916"/>
            <a:chExt cx="2758854" cy="74624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4" name="Rectangle 53"/>
            <p:cNvSpPr/>
            <p:nvPr/>
          </p:nvSpPr>
          <p:spPr>
            <a:xfrm>
              <a:off x="5634129" y="5022916"/>
              <a:ext cx="2758854" cy="7462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01" t="5513" r="10165" b="50000"/>
            <a:stretch/>
          </p:blipFill>
          <p:spPr>
            <a:xfrm>
              <a:off x="5661947" y="5155203"/>
              <a:ext cx="1714727" cy="48166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9" name="Group 18"/>
          <p:cNvGrpSpPr/>
          <p:nvPr/>
        </p:nvGrpSpPr>
        <p:grpSpPr>
          <a:xfrm>
            <a:off x="6860963" y="5407680"/>
            <a:ext cx="2201333" cy="567931"/>
            <a:chOff x="5634129" y="5880166"/>
            <a:chExt cx="2758854" cy="74624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" name="Rectangle 54"/>
            <p:cNvSpPr/>
            <p:nvPr/>
          </p:nvSpPr>
          <p:spPr>
            <a:xfrm>
              <a:off x="5634129" y="5880166"/>
              <a:ext cx="2758854" cy="7462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62" t="4359" r="10304" b="47820"/>
            <a:stretch/>
          </p:blipFill>
          <p:spPr>
            <a:xfrm>
              <a:off x="5661947" y="5986523"/>
              <a:ext cx="1714727" cy="52292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78" name="Group 77"/>
          <p:cNvGrpSpPr/>
          <p:nvPr/>
        </p:nvGrpSpPr>
        <p:grpSpPr>
          <a:xfrm>
            <a:off x="4035095" y="2111487"/>
            <a:ext cx="2212239" cy="738652"/>
            <a:chOff x="4035095" y="2168643"/>
            <a:chExt cx="2302862" cy="80576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441"/>
            <a:stretch/>
          </p:blipFill>
          <p:spPr>
            <a:xfrm>
              <a:off x="4035095" y="2168643"/>
              <a:ext cx="2302642" cy="66835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232" b="-1"/>
            <a:stretch/>
          </p:blipFill>
          <p:spPr>
            <a:xfrm>
              <a:off x="4035315" y="2840187"/>
              <a:ext cx="2302642" cy="13422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6" name="Rectangle 75"/>
            <p:cNvSpPr/>
            <p:nvPr/>
          </p:nvSpPr>
          <p:spPr>
            <a:xfrm>
              <a:off x="4132563" y="2840186"/>
              <a:ext cx="211477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022527" y="3571903"/>
            <a:ext cx="2419511" cy="530399"/>
            <a:chOff x="3597601" y="3161629"/>
            <a:chExt cx="2237164" cy="442968"/>
          </a:xfrm>
        </p:grpSpPr>
        <p:pic>
          <p:nvPicPr>
            <p:cNvPr id="80" name="Picture 18" descr="ASL Logo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6866" y="3161629"/>
              <a:ext cx="817899" cy="4429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" name="Picture 36" descr="BiSL Logo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7601" y="3268383"/>
              <a:ext cx="1327363" cy="3151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2" name="Picture 34" descr="Service Desk Institute Logo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307" y="2941549"/>
            <a:ext cx="2406731" cy="534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551" y="4231681"/>
            <a:ext cx="2229144" cy="5807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551" y="4846927"/>
            <a:ext cx="2238424" cy="5831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033" y="5477608"/>
            <a:ext cx="2254943" cy="5874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601" y="6121830"/>
            <a:ext cx="2660332" cy="5942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361" y="2851958"/>
            <a:ext cx="2296985" cy="579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361" y="3474347"/>
            <a:ext cx="2296985" cy="496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361" y="4017425"/>
            <a:ext cx="2296985" cy="5984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361" y="4678493"/>
            <a:ext cx="2296985" cy="5984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360" y="5338198"/>
            <a:ext cx="2296985" cy="5984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60" y="5975609"/>
            <a:ext cx="3003385" cy="5686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4" name="Content Placeholder 2"/>
          <p:cNvSpPr txBox="1">
            <a:spLocks/>
          </p:cNvSpPr>
          <p:nvPr/>
        </p:nvSpPr>
        <p:spPr>
          <a:xfrm>
            <a:off x="6804515" y="6244523"/>
            <a:ext cx="2339486" cy="594415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..and many more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487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744269" y="1600201"/>
            <a:ext cx="8044889" cy="4525963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800" b="1" dirty="0" smtClean="0">
                <a:solidFill>
                  <a:schemeClr val="bg1"/>
                </a:solidFill>
              </a:rPr>
              <a:t>2</a:t>
            </a:r>
            <a:r>
              <a:rPr lang="en-GB" sz="2800" b="1" dirty="0">
                <a:solidFill>
                  <a:schemeClr val="bg1"/>
                </a:solidFill>
              </a:rPr>
              <a:t>. Practice Informed </a:t>
            </a:r>
            <a:r>
              <a:rPr lang="en-GB" sz="2800" b="1" dirty="0" smtClean="0">
                <a:solidFill>
                  <a:schemeClr val="bg1"/>
                </a:solidFill>
              </a:rPr>
              <a:t>Leadership</a:t>
            </a:r>
          </a:p>
          <a:p>
            <a:r>
              <a:rPr lang="en-GB" sz="2800" dirty="0" smtClean="0">
                <a:solidFill>
                  <a:schemeClr val="bg1"/>
                </a:solidFill>
              </a:rPr>
              <a:t>engage </a:t>
            </a:r>
            <a:r>
              <a:rPr lang="en-GB" sz="2800" dirty="0">
                <a:solidFill>
                  <a:schemeClr val="bg1"/>
                </a:solidFill>
              </a:rPr>
              <a:t>from the moment the business strategy is formulated to shape its implications on the IT service delivery, to oversee its execution, and to plan the next improved iteration. </a:t>
            </a:r>
            <a:endParaRPr lang="en-GB" sz="2800" dirty="0" smtClean="0">
              <a:solidFill>
                <a:schemeClr val="bg1"/>
              </a:solidFill>
            </a:endParaRPr>
          </a:p>
          <a:p>
            <a:r>
              <a:rPr lang="en-GB" sz="2800" dirty="0" smtClean="0">
                <a:solidFill>
                  <a:schemeClr val="bg1"/>
                </a:solidFill>
              </a:rPr>
              <a:t>Understand </a:t>
            </a:r>
            <a:r>
              <a:rPr lang="en-GB" sz="2800" dirty="0">
                <a:solidFill>
                  <a:schemeClr val="bg1"/>
                </a:solidFill>
              </a:rPr>
              <a:t>the business and service dynamics well enough to foresee and guide rather than be pushed around by changes.</a:t>
            </a:r>
          </a:p>
          <a:p>
            <a:pPr marL="0" indent="0">
              <a:buNone/>
            </a:pP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8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744269" y="1600201"/>
            <a:ext cx="8044889" cy="4525963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800" b="1" dirty="0" smtClean="0">
                <a:solidFill>
                  <a:schemeClr val="bg1"/>
                </a:solidFill>
              </a:rPr>
              <a:t>3</a:t>
            </a:r>
            <a:r>
              <a:rPr lang="en-GB" sz="2800" b="1" dirty="0">
                <a:solidFill>
                  <a:schemeClr val="bg1"/>
                </a:solidFill>
              </a:rPr>
              <a:t>. Become Expert Strategic </a:t>
            </a:r>
            <a:r>
              <a:rPr lang="en-GB" sz="2800" b="1" dirty="0" smtClean="0">
                <a:solidFill>
                  <a:schemeClr val="bg1"/>
                </a:solidFill>
              </a:rPr>
              <a:t>Partners</a:t>
            </a:r>
          </a:p>
          <a:p>
            <a:r>
              <a:rPr lang="en-GB" sz="2800" dirty="0" smtClean="0">
                <a:solidFill>
                  <a:schemeClr val="bg1"/>
                </a:solidFill>
              </a:rPr>
              <a:t>gain </a:t>
            </a:r>
            <a:r>
              <a:rPr lang="en-GB" sz="2800" dirty="0">
                <a:solidFill>
                  <a:schemeClr val="bg1"/>
                </a:solidFill>
              </a:rPr>
              <a:t>sufficient expertise in key business domains to be able to communicate </a:t>
            </a:r>
            <a:endParaRPr lang="en-GB" sz="2800" dirty="0" smtClean="0">
              <a:solidFill>
                <a:schemeClr val="bg1"/>
              </a:solidFill>
            </a:endParaRPr>
          </a:p>
          <a:p>
            <a:pPr lvl="1"/>
            <a:r>
              <a:rPr lang="en-GB" sz="2400" dirty="0" smtClean="0">
                <a:solidFill>
                  <a:schemeClr val="bg1"/>
                </a:solidFill>
              </a:rPr>
              <a:t>the costs</a:t>
            </a:r>
          </a:p>
          <a:p>
            <a:pPr lvl="1"/>
            <a:r>
              <a:rPr lang="en-GB" sz="2400" dirty="0" smtClean="0">
                <a:solidFill>
                  <a:schemeClr val="bg1"/>
                </a:solidFill>
              </a:rPr>
              <a:t>the </a:t>
            </a:r>
            <a:r>
              <a:rPr lang="en-GB" sz="2400" dirty="0">
                <a:solidFill>
                  <a:schemeClr val="bg1"/>
                </a:solidFill>
              </a:rPr>
              <a:t>business </a:t>
            </a:r>
            <a:r>
              <a:rPr lang="en-GB" sz="2400" dirty="0" smtClean="0">
                <a:solidFill>
                  <a:schemeClr val="bg1"/>
                </a:solidFill>
              </a:rPr>
              <a:t>value</a:t>
            </a:r>
          </a:p>
          <a:p>
            <a:pPr lvl="1"/>
            <a:r>
              <a:rPr lang="en-GB" sz="2400" dirty="0" smtClean="0">
                <a:solidFill>
                  <a:schemeClr val="bg1"/>
                </a:solidFill>
              </a:rPr>
              <a:t>the risks</a:t>
            </a:r>
          </a:p>
          <a:p>
            <a:pPr lvl="1"/>
            <a:r>
              <a:rPr lang="en-GB" dirty="0" smtClean="0">
                <a:solidFill>
                  <a:schemeClr val="bg1"/>
                </a:solidFill>
              </a:rPr>
              <a:t>of </a:t>
            </a:r>
            <a:r>
              <a:rPr lang="en-GB" dirty="0">
                <a:solidFill>
                  <a:schemeClr val="bg1"/>
                </a:solidFill>
              </a:rPr>
              <a:t>services in clear, specific, and meaningful terms using the language the business partner understands.</a:t>
            </a:r>
          </a:p>
          <a:p>
            <a:endParaRPr lang="en-GB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270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744269" y="1600201"/>
            <a:ext cx="8044889" cy="4525963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b="1" dirty="0" smtClean="0">
                <a:solidFill>
                  <a:schemeClr val="bg1"/>
                </a:solidFill>
              </a:rPr>
              <a:t>Statements</a:t>
            </a:r>
          </a:p>
          <a:p>
            <a:pPr marL="0" indent="0">
              <a:buNone/>
            </a:pPr>
            <a:endParaRPr lang="en-GB" sz="2000" b="1" dirty="0" smtClean="0">
              <a:solidFill>
                <a:schemeClr val="bg1"/>
              </a:solidFill>
            </a:endParaRPr>
          </a:p>
          <a:p>
            <a:r>
              <a:rPr lang="en-GB" sz="2000" b="1" dirty="0" smtClean="0">
                <a:solidFill>
                  <a:schemeClr val="bg1"/>
                </a:solidFill>
              </a:rPr>
              <a:t>“</a:t>
            </a:r>
            <a:r>
              <a:rPr lang="en-GB" sz="2000" b="1" dirty="0">
                <a:solidFill>
                  <a:schemeClr val="bg1"/>
                </a:solidFill>
              </a:rPr>
              <a:t>By 2016, Relationship Management and Change Leadership will be the domain of as many as 20% of the IT workforce.” </a:t>
            </a:r>
            <a:r>
              <a:rPr lang="en-GB" sz="2000" b="1" i="1" dirty="0">
                <a:solidFill>
                  <a:schemeClr val="bg1"/>
                </a:solidFill>
              </a:rPr>
              <a:t>Gartner, January </a:t>
            </a:r>
            <a:r>
              <a:rPr lang="en-GB" sz="2000" b="1" i="1" dirty="0" smtClean="0">
                <a:solidFill>
                  <a:schemeClr val="bg1"/>
                </a:solidFill>
              </a:rPr>
              <a:t>2012</a:t>
            </a:r>
            <a:endParaRPr lang="en-GB" sz="2000" b="1" i="1" dirty="0">
              <a:solidFill>
                <a:schemeClr val="bg1"/>
              </a:solidFill>
            </a:endParaRPr>
          </a:p>
          <a:p>
            <a:endParaRPr lang="en-GB" sz="2000" b="1" dirty="0">
              <a:solidFill>
                <a:schemeClr val="bg1"/>
              </a:solidFill>
            </a:endParaRPr>
          </a:p>
          <a:p>
            <a:r>
              <a:rPr lang="en-GB" sz="2000" b="1" dirty="0">
                <a:solidFill>
                  <a:schemeClr val="bg1"/>
                </a:solidFill>
              </a:rPr>
              <a:t>Business Relationship Management is called one of “Four IT Service Strategy Pillars.” </a:t>
            </a:r>
            <a:r>
              <a:rPr lang="en-GB" sz="2000" b="1" i="1" dirty="0">
                <a:solidFill>
                  <a:schemeClr val="bg1"/>
                </a:solidFill>
              </a:rPr>
              <a:t>Gartner, June </a:t>
            </a:r>
            <a:r>
              <a:rPr lang="en-GB" sz="2000" b="1" i="1" dirty="0" smtClean="0">
                <a:solidFill>
                  <a:schemeClr val="bg1"/>
                </a:solidFill>
              </a:rPr>
              <a:t>2013</a:t>
            </a:r>
            <a:endParaRPr lang="en-GB" sz="2000" b="1" i="1" dirty="0">
              <a:solidFill>
                <a:schemeClr val="bg1"/>
              </a:solidFill>
            </a:endParaRPr>
          </a:p>
          <a:p>
            <a:endParaRPr lang="en-GB" sz="2000" b="1" dirty="0">
              <a:solidFill>
                <a:schemeClr val="bg1"/>
              </a:solidFill>
            </a:endParaRPr>
          </a:p>
          <a:p>
            <a:r>
              <a:rPr lang="en-GB" sz="2000" b="1" dirty="0">
                <a:solidFill>
                  <a:schemeClr val="bg1"/>
                </a:solidFill>
              </a:rPr>
              <a:t>“Look beyond ITIL to other available frameworks, methodologies and perspectives in a combining manner to yield increased results by matching specific needs against available knowledge.” </a:t>
            </a:r>
            <a:r>
              <a:rPr lang="en-GB" sz="2000" b="1" i="1" dirty="0">
                <a:solidFill>
                  <a:schemeClr val="bg1"/>
                </a:solidFill>
              </a:rPr>
              <a:t>Gartner, February </a:t>
            </a:r>
            <a:r>
              <a:rPr lang="en-GB" sz="2000" b="1" i="1" dirty="0" smtClean="0">
                <a:solidFill>
                  <a:schemeClr val="bg1"/>
                </a:solidFill>
              </a:rPr>
              <a:t>2014</a:t>
            </a:r>
            <a:endParaRPr lang="en-GB" sz="2000" b="1" i="1" dirty="0">
              <a:solidFill>
                <a:schemeClr val="bg1"/>
              </a:solidFill>
            </a:endParaRPr>
          </a:p>
          <a:p>
            <a:endParaRPr lang="en-GB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113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" y="3097925"/>
            <a:ext cx="9144000" cy="1148704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is adopting BRM?</a:t>
            </a:r>
            <a:endParaRPr lang="en-GB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578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744269" y="1600201"/>
            <a:ext cx="8044889" cy="4525963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solidFill>
                  <a:schemeClr val="bg1"/>
                </a:solidFill>
              </a:rPr>
              <a:t>Business value maximization and improved alignment between service providers and business partners are key goals of the BRM role. </a:t>
            </a:r>
          </a:p>
          <a:p>
            <a:r>
              <a:rPr lang="en-GB" sz="2400" b="1" dirty="0">
                <a:solidFill>
                  <a:schemeClr val="bg1"/>
                </a:solidFill>
              </a:rPr>
              <a:t>95% of organizations we </a:t>
            </a:r>
            <a:r>
              <a:rPr lang="en-GB" sz="2400" b="1" dirty="0" smtClean="0">
                <a:solidFill>
                  <a:schemeClr val="bg1"/>
                </a:solidFill>
              </a:rPr>
              <a:t>surveyed </a:t>
            </a:r>
            <a:r>
              <a:rPr lang="en-GB" sz="2400" b="1" dirty="0">
                <a:solidFill>
                  <a:schemeClr val="bg1"/>
                </a:solidFill>
              </a:rPr>
              <a:t>implemented a BRM role for these two reasons: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9782380"/>
              </p:ext>
            </p:extLst>
          </p:nvPr>
        </p:nvGraphicFramePr>
        <p:xfrm>
          <a:off x="423067" y="3705414"/>
          <a:ext cx="7137790" cy="3152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2" r:id="rId6" imgW="8820183" imgH="4163224" progId="Excel.Chart.8">
                  <p:embed/>
                </p:oleObj>
              </mc:Choice>
              <mc:Fallback>
                <p:oleObj r:id="rId6" imgW="8820183" imgH="4163224" progId="Excel.Chart.8">
                  <p:embed/>
                  <p:pic>
                    <p:nvPicPr>
                      <p:cNvPr id="0" name="Chart 7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067" y="3705414"/>
                        <a:ext cx="7137790" cy="31525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528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744269" y="1600201"/>
            <a:ext cx="8044889" cy="4525963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b="1" dirty="0">
                <a:solidFill>
                  <a:schemeClr val="bg1"/>
                </a:solidFill>
              </a:rPr>
              <a:t>Repositioning the parliamentary ICT service – the place of business relationship management in the UK Parliament.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://images3.alphacoders.com/212/21236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002" y="3181078"/>
            <a:ext cx="6469039" cy="335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641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744269" y="1600201"/>
            <a:ext cx="8044889" cy="4525963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b="1" dirty="0" smtClean="0">
                <a:solidFill>
                  <a:schemeClr val="bg1"/>
                </a:solidFill>
              </a:rPr>
              <a:t>Organisations are hiring BRMs</a:t>
            </a:r>
          </a:p>
          <a:p>
            <a:r>
              <a:rPr lang="en-GB" sz="2400" b="1" dirty="0" smtClean="0">
                <a:solidFill>
                  <a:schemeClr val="bg1"/>
                </a:solidFill>
              </a:rPr>
              <a:t>More than 20.000 explicit job offerings available</a:t>
            </a:r>
          </a:p>
          <a:p>
            <a:r>
              <a:rPr lang="en-GB" sz="2400" b="1" dirty="0" smtClean="0">
                <a:solidFill>
                  <a:schemeClr val="bg1"/>
                </a:solidFill>
              </a:rPr>
              <a:t>Companies have realised the relevance of the BRM role as a critical success factor</a:t>
            </a:r>
          </a:p>
          <a:p>
            <a:pPr marL="0" indent="0">
              <a:buNone/>
            </a:pPr>
            <a:endParaRPr lang="en-GB" sz="24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2400" b="1" dirty="0" smtClean="0">
                <a:solidFill>
                  <a:schemeClr val="bg1"/>
                </a:solidFill>
              </a:rPr>
              <a:t>BRMs are needed !</a:t>
            </a:r>
            <a:endParaRPr lang="en-GB" sz="24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705" y="3646601"/>
            <a:ext cx="4356502" cy="2674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947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744269" y="1600201"/>
            <a:ext cx="8044889" cy="4525963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b="1" dirty="0">
                <a:solidFill>
                  <a:schemeClr val="bg1"/>
                </a:solidFill>
              </a:rPr>
              <a:t>The growing community of BRMI members represents some of the world’s largest commercial, government, and NGO organizations from 28 countries</a:t>
            </a:r>
          </a:p>
          <a:p>
            <a:r>
              <a:rPr lang="en-GB" sz="2800" b="1" dirty="0">
                <a:solidFill>
                  <a:schemeClr val="bg1"/>
                </a:solidFill>
              </a:rPr>
              <a:t>Thousands of organizations implement BRM roles as part of ITIL adaption</a:t>
            </a:r>
          </a:p>
          <a:p>
            <a:r>
              <a:rPr lang="en-GB" sz="2800" b="1" dirty="0">
                <a:solidFill>
                  <a:schemeClr val="bg1"/>
                </a:solidFill>
              </a:rPr>
              <a:t>Hundreds of ISO/IEC 20000 certified organizations must implement the BRM role to maintain the </a:t>
            </a:r>
            <a:r>
              <a:rPr lang="en-GB" sz="2800" b="1" dirty="0" smtClean="0">
                <a:solidFill>
                  <a:schemeClr val="bg1"/>
                </a:solidFill>
              </a:rPr>
              <a:t>certification</a:t>
            </a:r>
            <a:endParaRPr lang="en-GB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48" y="468576"/>
            <a:ext cx="1563838" cy="803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392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" y="2742361"/>
            <a:ext cx="8526483" cy="70788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algn="r"/>
            <a:r>
              <a:rPr lang="az-Cyrl-AZ" sz="4000" b="1" dirty="0">
                <a:solidFill>
                  <a:schemeClr val="bg1"/>
                </a:solidFill>
              </a:rPr>
              <a:t>спасибо</a:t>
            </a:r>
          </a:p>
        </p:txBody>
      </p:sp>
      <p:grpSp>
        <p:nvGrpSpPr>
          <p:cNvPr id="4" name="Group 29"/>
          <p:cNvGrpSpPr/>
          <p:nvPr/>
        </p:nvGrpSpPr>
        <p:grpSpPr>
          <a:xfrm>
            <a:off x="793950" y="5412888"/>
            <a:ext cx="3993706" cy="669600"/>
            <a:chOff x="4231099" y="3935088"/>
            <a:chExt cx="3993705" cy="669600"/>
          </a:xfrm>
        </p:grpSpPr>
        <p:pic>
          <p:nvPicPr>
            <p:cNvPr id="5" name="Picture 4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1099" y="3935088"/>
              <a:ext cx="669600" cy="6696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5047332" y="4039056"/>
              <a:ext cx="3177472" cy="40011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atin typeface="Lucida Sans"/>
                  <a:cs typeface="Lucida Sans"/>
                </a:rPr>
                <a:t>APMG-International.com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600398" y="4550438"/>
            <a:ext cx="3794679" cy="40011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8" tIns="45719" rIns="91438" bIns="45719" rtlCol="0">
            <a:spAutoFit/>
          </a:bodyPr>
          <a:lstStyle/>
          <a:p>
            <a:r>
              <a:rPr lang="en-US" sz="2000" dirty="0" err="1">
                <a:latin typeface="Lucida Sans"/>
                <a:cs typeface="Lucida Sans"/>
              </a:rPr>
              <a:t>blog.apmg-international.com</a:t>
            </a:r>
            <a:endParaRPr lang="en-US" sz="2000" dirty="0">
              <a:latin typeface="Lucida Sans"/>
              <a:cs typeface="Lucida San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806420" y="4435492"/>
            <a:ext cx="644656" cy="630000"/>
            <a:chOff x="787101" y="4399670"/>
            <a:chExt cx="644656" cy="630000"/>
          </a:xfrm>
        </p:grpSpPr>
        <p:sp>
          <p:nvSpPr>
            <p:cNvPr id="2" name="Rounded Rectangle 1"/>
            <p:cNvSpPr/>
            <p:nvPr/>
          </p:nvSpPr>
          <p:spPr>
            <a:xfrm>
              <a:off x="856785" y="4478795"/>
              <a:ext cx="505289" cy="471751"/>
            </a:xfrm>
            <a:prstGeom prst="round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" name="Picture 8" descr="rss facebook.jpg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648"/>
            <a:stretch/>
          </p:blipFill>
          <p:spPr>
            <a:xfrm>
              <a:off x="787101" y="4399670"/>
              <a:ext cx="644656" cy="630000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781476" y="3535200"/>
            <a:ext cx="669600" cy="669600"/>
            <a:chOff x="957992" y="3200400"/>
            <a:chExt cx="669600" cy="669600"/>
          </a:xfrm>
        </p:grpSpPr>
        <p:sp>
          <p:nvSpPr>
            <p:cNvPr id="28" name="Rounded Rectangle 27"/>
            <p:cNvSpPr/>
            <p:nvPr/>
          </p:nvSpPr>
          <p:spPr>
            <a:xfrm>
              <a:off x="1085850" y="3304368"/>
              <a:ext cx="447114" cy="43088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3" name="Picture 22" descr="linkedin_64.jp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DFFFE"/>
                </a:clrFrom>
                <a:clrTo>
                  <a:srgbClr val="FD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992" y="3200400"/>
              <a:ext cx="669600" cy="669600"/>
            </a:xfrm>
            <a:prstGeom prst="rect">
              <a:avLst/>
            </a:prstGeom>
          </p:spPr>
        </p:pic>
      </p:grpSp>
      <p:sp>
        <p:nvSpPr>
          <p:cNvPr id="24" name="TextBox 23"/>
          <p:cNvSpPr txBox="1"/>
          <p:nvPr/>
        </p:nvSpPr>
        <p:spPr>
          <a:xfrm>
            <a:off x="1692338" y="3713681"/>
            <a:ext cx="2908164" cy="4462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8" tIns="45719" rIns="91438" bIns="45719" rtlCol="0">
            <a:spAutoFit/>
          </a:bodyPr>
          <a:lstStyle/>
          <a:p>
            <a:r>
              <a:rPr lang="en-US" sz="2300" dirty="0" err="1">
                <a:latin typeface="Lucida Sans"/>
                <a:cs typeface="Lucida Sans"/>
              </a:rPr>
              <a:t>apmg</a:t>
            </a:r>
            <a:r>
              <a:rPr lang="en-US" sz="2300" dirty="0">
                <a:latin typeface="Lucida Sans"/>
                <a:cs typeface="Lucida Sans"/>
              </a:rPr>
              <a:t>-international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813228" y="2659380"/>
            <a:ext cx="665480" cy="655320"/>
            <a:chOff x="895116" y="2659380"/>
            <a:chExt cx="665480" cy="655320"/>
          </a:xfrm>
        </p:grpSpPr>
        <p:sp>
          <p:nvSpPr>
            <p:cNvPr id="30" name="Rounded Rectangle 29"/>
            <p:cNvSpPr/>
            <p:nvPr/>
          </p:nvSpPr>
          <p:spPr>
            <a:xfrm>
              <a:off x="991222" y="2752725"/>
              <a:ext cx="472059" cy="4762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6" name="Picture 25" descr="web2_icons copy.jpg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116" y="2659380"/>
              <a:ext cx="665480" cy="655320"/>
            </a:xfrm>
            <a:prstGeom prst="rect">
              <a:avLst/>
            </a:prstGeom>
          </p:spPr>
        </p:pic>
      </p:grpSp>
      <p:sp>
        <p:nvSpPr>
          <p:cNvPr id="27" name="TextBox 26"/>
          <p:cNvSpPr txBox="1"/>
          <p:nvPr/>
        </p:nvSpPr>
        <p:spPr>
          <a:xfrm>
            <a:off x="1692337" y="2798089"/>
            <a:ext cx="1991247" cy="4462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8" tIns="45719" rIns="91438" bIns="45719" rtlCol="0">
            <a:spAutoFit/>
          </a:bodyPr>
          <a:lstStyle/>
          <a:p>
            <a:r>
              <a:rPr lang="en-US" sz="2300" dirty="0">
                <a:latin typeface="Lucida Sans"/>
                <a:cs typeface="Lucida Sans"/>
              </a:rPr>
              <a:t>#</a:t>
            </a:r>
            <a:r>
              <a:rPr lang="en-US" sz="2300" dirty="0" err="1">
                <a:latin typeface="Lucida Sans"/>
                <a:cs typeface="Lucida Sans"/>
              </a:rPr>
              <a:t>apmg_inter</a:t>
            </a:r>
            <a:endParaRPr lang="en-US" sz="2300" dirty="0">
              <a:latin typeface="Lucida Sans"/>
              <a:cs typeface="Lucida San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2546" y="161874"/>
            <a:ext cx="919162" cy="376236"/>
          </a:xfrm>
          <a:prstGeom prst="rect">
            <a:avLst/>
          </a:prstGeom>
        </p:spPr>
        <p:txBody>
          <a:bodyPr vert="horz" wrap="none" lIns="91440" tIns="0" rIns="91440" bIns="45720" rtlCol="0">
            <a:normAutofit/>
          </a:bodyPr>
          <a:lstStyle/>
          <a:p>
            <a:r>
              <a:rPr lang="en-US" sz="21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sz="2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SMF</a:t>
            </a:r>
          </a:p>
        </p:txBody>
      </p:sp>
    </p:spTree>
    <p:extLst>
      <p:ext uri="{BB962C8B-B14F-4D97-AF65-F5344CB8AC3E}">
        <p14:creationId xmlns:p14="http://schemas.microsoft.com/office/powerpoint/2010/main" val="428893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06" y="2473796"/>
            <a:ext cx="3116673" cy="807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744269" y="1600201"/>
            <a:ext cx="7942531" cy="1148704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Qualifications by our partners</a:t>
            </a:r>
            <a:endParaRPr lang="en-GB" sz="3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525" y="3035301"/>
            <a:ext cx="2203331" cy="1131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Content Placeholder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94075" y="3590062"/>
            <a:ext cx="2552134" cy="1945428"/>
          </a:xfrm>
          <a:prstGeom prst="rect">
            <a:avLst/>
          </a:prstGeom>
        </p:spPr>
      </p:pic>
      <p:pic>
        <p:nvPicPr>
          <p:cNvPr id="10" name="Picture 12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526" y="5775883"/>
            <a:ext cx="3298011" cy="76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7" descr="http://www.isaca.org.uk/images/UK4cweb9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90"/>
          <a:stretch>
            <a:fillRect/>
          </a:stretch>
        </p:blipFill>
        <p:spPr bwMode="auto">
          <a:xfrm>
            <a:off x="270644" y="3865250"/>
            <a:ext cx="3287713" cy="1162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5" descr="http://www.sdi-europe.com/templates/sdi/images/logo.gif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14"/>
          <a:stretch>
            <a:fillRect/>
          </a:stretch>
        </p:blipFill>
        <p:spPr bwMode="auto">
          <a:xfrm>
            <a:off x="3975355" y="5804457"/>
            <a:ext cx="2505075" cy="704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12"/>
          <p:cNvGrpSpPr/>
          <p:nvPr/>
        </p:nvGrpSpPr>
        <p:grpSpPr>
          <a:xfrm>
            <a:off x="4246053" y="2526327"/>
            <a:ext cx="1963680" cy="724635"/>
            <a:chOff x="4389027" y="1287897"/>
            <a:chExt cx="2287587" cy="1011237"/>
          </a:xfrm>
        </p:grpSpPr>
        <p:sp>
          <p:nvSpPr>
            <p:cNvPr id="14" name="Rectangle 13"/>
            <p:cNvSpPr/>
            <p:nvPr/>
          </p:nvSpPr>
          <p:spPr>
            <a:xfrm>
              <a:off x="4389027" y="1287897"/>
              <a:ext cx="2287587" cy="10112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" name="Picture 14" descr="Atern Logo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9027" y="1287897"/>
              <a:ext cx="2287587" cy="10112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" name="Picture 12" descr="aslbisl fc logo def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00" y="4281804"/>
            <a:ext cx="1765300" cy="1317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 descr="Home">
            <a:hlinkClick r:id="rId14" tooltip="Home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433" y="5777625"/>
            <a:ext cx="1597367" cy="886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640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570849" y="3097925"/>
            <a:ext cx="7942531" cy="1148704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world of organisations used to be simple…</a:t>
            </a:r>
            <a:endParaRPr lang="en-GB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369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570849" y="3097925"/>
            <a:ext cx="7942531" cy="1148704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…we had a department for everything…</a:t>
            </a:r>
            <a:endParaRPr lang="en-GB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214578" y="5079153"/>
            <a:ext cx="875742" cy="7620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483897" y="5081425"/>
            <a:ext cx="2593074" cy="75981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Logistics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379545" y="5083697"/>
            <a:ext cx="2593074" cy="7598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Invoicing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510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570849" y="3097925"/>
            <a:ext cx="7942531" cy="1148704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…but now they have all been outsourced or reorganised</a:t>
            </a:r>
            <a:endParaRPr lang="en-GB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214578" y="5079153"/>
            <a:ext cx="875742" cy="7620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483897" y="5081425"/>
            <a:ext cx="2593074" cy="75981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Logistics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379545" y="5083697"/>
            <a:ext cx="2593074" cy="7598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Invoicing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58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570849" y="3097925"/>
            <a:ext cx="7942531" cy="1148704"/>
          </a:xfrm>
          <a:prstGeom prst="rect">
            <a:avLst/>
          </a:prstGeom>
        </p:spPr>
        <p:txBody>
          <a:bodyPr lIns="91438" tIns="45719" rIns="91438" bIns="45719"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1C8"/>
              </a:buClr>
              <a:buFont typeface="Arial" charset="0"/>
              <a:buChar char="»"/>
              <a:defRPr sz="2000" kern="1200">
                <a:solidFill>
                  <a:schemeClr val="tx1"/>
                </a:solidFill>
                <a:latin typeface="Helvetica"/>
                <a:ea typeface="Geneva" pitchFamily="-106" charset="-128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…and besides that:</a:t>
            </a:r>
          </a:p>
          <a:p>
            <a:pPr marL="0" indent="0" algn="ctr">
              <a:buNone/>
            </a:pPr>
            <a:r>
              <a:rPr lang="en-GB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still have problems to get our stuff sorted internally </a:t>
            </a:r>
            <a:endParaRPr lang="en-GB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441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stephan.brendel\Pictures\Logos\APMG clear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0" y="511801"/>
            <a:ext cx="5175015" cy="702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557" y="2319363"/>
            <a:ext cx="5820933" cy="2989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490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TODATETIMEENABLED" val="1"/>
  <p:tag name="AUTODATETIMEFORMAT" val="$HH:$MM:$SS"/>
  <p:tag name="AUTODATETIMEFLAGS" val="176"/>
</p:tagLst>
</file>

<file path=ppt/theme/theme1.xml><?xml version="1.0" encoding="utf-8"?>
<a:theme xmlns:a="http://schemas.openxmlformats.org/drawingml/2006/main" name="APMG-International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APMG-International template</Template>
  <TotalTime>9736</TotalTime>
  <Words>775</Words>
  <Application>Microsoft Office PowerPoint</Application>
  <PresentationFormat>On-screen Show (4:3)</PresentationFormat>
  <Paragraphs>208</Paragraphs>
  <Slides>38</Slides>
  <Notes>36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APMG-International template</vt:lpstr>
      <vt:lpstr>Microsoft Excel Chart</vt:lpstr>
      <vt:lpstr>Business Relationship Management : look out ITIL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APMG Deutschland Status 2009   Stephan Brendel Country Manager</dc:title>
  <dc:creator>stephan.brendel</dc:creator>
  <cp:lastModifiedBy>Stephan Brendel</cp:lastModifiedBy>
  <cp:revision>435</cp:revision>
  <dcterms:created xsi:type="dcterms:W3CDTF">2010-01-05T10:57:38Z</dcterms:created>
  <dcterms:modified xsi:type="dcterms:W3CDTF">2014-09-18T12:16:11Z</dcterms:modified>
</cp:coreProperties>
</file>