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8" r:id="rId1"/>
  </p:sldMasterIdLst>
  <p:sldIdLst>
    <p:sldId id="256" r:id="rId2"/>
    <p:sldId id="258" r:id="rId3"/>
    <p:sldId id="270" r:id="rId4"/>
    <p:sldId id="271" r:id="rId5"/>
    <p:sldId id="273" r:id="rId6"/>
    <p:sldId id="272" r:id="rId7"/>
    <p:sldId id="265" r:id="rId8"/>
    <p:sldId id="266" r:id="rId9"/>
    <p:sldId id="274" r:id="rId10"/>
    <p:sldId id="278" r:id="rId11"/>
    <p:sldId id="267" r:id="rId12"/>
    <p:sldId id="269" r:id="rId13"/>
    <p:sldId id="275" r:id="rId14"/>
    <p:sldId id="277" r:id="rId15"/>
    <p:sldId id="264" r:id="rId16"/>
  </p:sldIdLst>
  <p:sldSz cx="6858000" cy="51435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Arial Narrow" panose="020B0606020202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6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170" y="-72"/>
      </p:cViewPr>
      <p:guideLst>
        <p:guide orient="horz" pos="16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1 speaker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88490" y="2855681"/>
            <a:ext cx="7032036" cy="18363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78594" y="2958611"/>
            <a:ext cx="4924128" cy="643698"/>
          </a:xfrm>
        </p:spPr>
        <p:txBody>
          <a:bodyPr wrap="square" anchor="ctr">
            <a:normAutofit/>
          </a:bodyPr>
          <a:lstStyle>
            <a:lvl1pPr algn="l">
              <a:defRPr sz="1700" spc="-31" baseline="0"/>
            </a:lvl1pPr>
          </a:lstStyle>
          <a:p>
            <a:r>
              <a:rPr lang="ru-RU" dirty="0" smtClean="0"/>
              <a:t>Название презентации (максимум </a:t>
            </a:r>
            <a:r>
              <a:rPr lang="en-US" dirty="0" smtClean="0"/>
              <a:t>2</a:t>
            </a:r>
            <a:r>
              <a:rPr lang="ru-RU" dirty="0" smtClean="0"/>
              <a:t> строки) /</a:t>
            </a:r>
            <a:r>
              <a:rPr lang="ru-RU" dirty="0" err="1" smtClean="0"/>
              <a:t>Presentation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en-US" dirty="0" smtClean="0"/>
              <a:t> (max 2 lines)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593" y="3915016"/>
            <a:ext cx="4559993" cy="204863"/>
          </a:xfrm>
        </p:spPr>
        <p:txBody>
          <a:bodyPr tIns="0">
            <a:normAutofit/>
          </a:bodyPr>
          <a:lstStyle>
            <a:lvl1pPr marL="0" indent="0" algn="l">
              <a:buNone/>
              <a:defRPr sz="1400" i="1" baseline="0">
                <a:solidFill>
                  <a:srgbClr val="032E6B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ФИ(О) спикера</a:t>
            </a:r>
            <a:r>
              <a:rPr lang="en-US" dirty="0" smtClean="0"/>
              <a:t> / Speaker name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593" y="4071066"/>
            <a:ext cx="4559993" cy="480376"/>
          </a:xfrm>
        </p:spPr>
        <p:txBody>
          <a:bodyPr tIns="0" anchor="t">
            <a:normAutofit/>
          </a:bodyPr>
          <a:lstStyle>
            <a:lvl1pPr marL="0" indent="0">
              <a:buNone/>
              <a:defRPr sz="105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</a:t>
            </a:r>
            <a:r>
              <a:rPr lang="en-US" dirty="0" smtClean="0"/>
              <a:t> / Speaker position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5655173" y="2903889"/>
            <a:ext cx="918567" cy="7996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i="1"/>
            </a:lvl1pPr>
          </a:lstStyle>
          <a:p>
            <a:r>
              <a:rPr lang="ru-RU" dirty="0" smtClean="0"/>
              <a:t>Логотип компании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6484" y="4706763"/>
            <a:ext cx="6339840" cy="419100"/>
          </a:xfrm>
          <a:prstGeom prst="rect">
            <a:avLst/>
          </a:prstGeom>
        </p:spPr>
        <p:txBody>
          <a:bodyPr vert="horz" wrap="square" lIns="91440" tIns="0" rIns="91440" bIns="45720" rtlCol="0" anchor="b">
            <a:noAutofit/>
          </a:bodyPr>
          <a:lstStyle/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V Всероссийская конференция itSMF </a:t>
            </a:r>
          </a:p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Москва, Российская академия наук, 17-18 сентября 2014  |  www.itsmfcon.ru/2014</a:t>
            </a:r>
            <a:endParaRPr lang="ru-RU" sz="900" dirty="0" smtClean="0">
              <a:latin typeface="Arial Narrow" panose="020B0606020202030204" pitchFamily="34" charset="0"/>
            </a:endParaRPr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27296" y="4695774"/>
            <a:ext cx="919162" cy="376236"/>
            <a:chOff x="7131844" y="116683"/>
            <a:chExt cx="919162" cy="376236"/>
          </a:xfrm>
        </p:grpSpPr>
        <p:sp>
          <p:nvSpPr>
            <p:cNvPr id="14" name="TextBox 13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" name="Прямая соединительная линия 8"/>
          <p:cNvCxnSpPr/>
          <p:nvPr userDrawn="1"/>
        </p:nvCxnSpPr>
        <p:spPr>
          <a:xfrm>
            <a:off x="151121" y="3703561"/>
            <a:ext cx="6354454" cy="0"/>
          </a:xfrm>
          <a:prstGeom prst="line">
            <a:avLst/>
          </a:prstGeom>
          <a:ln w="952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C:\Users\анатолий\Desktop\stamp_crop_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7" y="1193371"/>
            <a:ext cx="1530594" cy="153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8"/>
          <p:cNvSpPr>
            <a:spLocks noGrp="1"/>
          </p:cNvSpPr>
          <p:nvPr>
            <p:ph type="body" sz="quarter" idx="12" hasCustomPrompt="1"/>
          </p:nvPr>
        </p:nvSpPr>
        <p:spPr>
          <a:xfrm rot="17400000">
            <a:off x="4918932" y="1382077"/>
            <a:ext cx="1159200" cy="1159200"/>
          </a:xfrm>
          <a:noFill/>
        </p:spPr>
        <p:txBody>
          <a:bodyPr spcFirstLastPara="1" wrap="square" lIns="36000" numCol="1" rtlCol="0">
            <a:prstTxWarp prst="textArchDown">
              <a:avLst>
                <a:gd name="adj" fmla="val 20644464"/>
              </a:avLst>
            </a:prstTxWarp>
            <a:spAutoFit/>
          </a:bodyPr>
          <a:lstStyle>
            <a:lvl1pPr>
              <a:defRPr lang="en-US" sz="1200" b="0" baseline="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7200"/>
            <a:r>
              <a:rPr lang="ru-RU" dirty="0" smtClean="0"/>
              <a:t>Эксперт / </a:t>
            </a:r>
            <a:r>
              <a:rPr lang="en-US" dirty="0" smtClean="0"/>
              <a:t>Expert</a:t>
            </a:r>
            <a:endParaRPr lang="en-US" dirty="0"/>
          </a:p>
        </p:txBody>
      </p:sp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1" y="640279"/>
            <a:ext cx="3261824" cy="1004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7072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2 speakers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88490" y="2855681"/>
            <a:ext cx="7032036" cy="18363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78594" y="2958611"/>
            <a:ext cx="4924128" cy="643698"/>
          </a:xfrm>
        </p:spPr>
        <p:txBody>
          <a:bodyPr wrap="square" anchor="ctr">
            <a:normAutofit/>
          </a:bodyPr>
          <a:lstStyle>
            <a:lvl1pPr algn="l">
              <a:defRPr sz="1700" spc="-31" baseline="0"/>
            </a:lvl1pPr>
          </a:lstStyle>
          <a:p>
            <a:r>
              <a:rPr lang="ru-RU" dirty="0" smtClean="0"/>
              <a:t>Название презентации (максимум </a:t>
            </a:r>
            <a:r>
              <a:rPr lang="en-US" dirty="0" smtClean="0"/>
              <a:t>2</a:t>
            </a:r>
            <a:r>
              <a:rPr lang="ru-RU" dirty="0" smtClean="0"/>
              <a:t> строки) /</a:t>
            </a:r>
            <a:r>
              <a:rPr lang="ru-RU" dirty="0" err="1" smtClean="0"/>
              <a:t>Presentation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en-US" dirty="0" smtClean="0"/>
              <a:t>(max 2 lines)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5655173" y="2903889"/>
            <a:ext cx="918567" cy="7996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i="1"/>
            </a:lvl1pPr>
          </a:lstStyle>
          <a:p>
            <a:r>
              <a:rPr lang="ru-RU" dirty="0" smtClean="0"/>
              <a:t>Логотип компании</a:t>
            </a:r>
            <a:endParaRPr lang="en-US" dirty="0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151121" y="3703561"/>
            <a:ext cx="6354454" cy="0"/>
          </a:xfrm>
          <a:prstGeom prst="line">
            <a:avLst/>
          </a:prstGeom>
          <a:ln w="952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594" y="3790305"/>
            <a:ext cx="3981926" cy="191667"/>
          </a:xfrm>
        </p:spPr>
        <p:txBody>
          <a:bodyPr tIns="0"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000" i="1" baseline="0">
                <a:solidFill>
                  <a:srgbClr val="032E6B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ФИ(О) спикера_1</a:t>
            </a:r>
            <a:r>
              <a:rPr lang="en-US" dirty="0" smtClean="0"/>
              <a:t> / Speaker name 1</a:t>
            </a:r>
          </a:p>
        </p:txBody>
      </p:sp>
      <p:sp>
        <p:nvSpPr>
          <p:cNvPr id="3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594" y="3945423"/>
            <a:ext cx="3985598" cy="187957"/>
          </a:xfrm>
        </p:spPr>
        <p:txBody>
          <a:bodyPr tIns="0" anchor="t">
            <a:normAutofit/>
          </a:bodyPr>
          <a:lstStyle>
            <a:lvl1pPr marL="0" indent="0">
              <a:spcBef>
                <a:spcPts val="0"/>
              </a:spcBef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Должность_1</a:t>
            </a:r>
            <a:r>
              <a:rPr lang="en-US" dirty="0" smtClean="0"/>
              <a:t> / Speaker 1 position</a:t>
            </a:r>
            <a:endParaRPr lang="en-US" dirty="0"/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74922" y="4371730"/>
            <a:ext cx="3985598" cy="237202"/>
          </a:xfrm>
        </p:spPr>
        <p:txBody>
          <a:bodyPr tIns="0" anchor="t">
            <a:normAutofit/>
          </a:bodyPr>
          <a:lstStyle>
            <a:lvl1pPr marL="0" indent="0">
              <a:spcBef>
                <a:spcPts val="0"/>
              </a:spcBef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Должность_2</a:t>
            </a:r>
            <a:r>
              <a:rPr lang="en-US" dirty="0" smtClean="0"/>
              <a:t> / Speaker 2 position</a:t>
            </a:r>
            <a:endParaRPr lang="en-US" dirty="0"/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74922" y="4227809"/>
            <a:ext cx="3981926" cy="187820"/>
          </a:xfrm>
        </p:spPr>
        <p:txBody>
          <a:bodyPr t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i="1" baseline="0">
                <a:solidFill>
                  <a:srgbClr val="032E6B"/>
                </a:solidFill>
              </a:defRPr>
            </a:lvl1pPr>
          </a:lstStyle>
          <a:p>
            <a:r>
              <a:rPr lang="ru-RU" dirty="0" smtClean="0"/>
              <a:t>ФИ(О) спикера_2</a:t>
            </a:r>
            <a:r>
              <a:rPr lang="en-US" dirty="0" smtClean="0"/>
              <a:t> /  Speaker name 2</a:t>
            </a:r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1" y="640279"/>
            <a:ext cx="3261824" cy="1004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Группа 21"/>
          <p:cNvGrpSpPr/>
          <p:nvPr userDrawn="1"/>
        </p:nvGrpSpPr>
        <p:grpSpPr>
          <a:xfrm>
            <a:off x="27296" y="4695774"/>
            <a:ext cx="919162" cy="376236"/>
            <a:chOff x="7131844" y="116683"/>
            <a:chExt cx="919162" cy="376236"/>
          </a:xfrm>
        </p:grpSpPr>
        <p:sp>
          <p:nvSpPr>
            <p:cNvPr id="24" name="TextBox 23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TextBox 26"/>
          <p:cNvSpPr txBox="1"/>
          <p:nvPr userDrawn="1"/>
        </p:nvSpPr>
        <p:spPr>
          <a:xfrm>
            <a:off x="506484" y="4706763"/>
            <a:ext cx="6339840" cy="419100"/>
          </a:xfrm>
          <a:prstGeom prst="rect">
            <a:avLst/>
          </a:prstGeom>
        </p:spPr>
        <p:txBody>
          <a:bodyPr vert="horz" wrap="square" lIns="91440" tIns="0" rIns="91440" bIns="45720" rtlCol="0" anchor="b">
            <a:noAutofit/>
          </a:bodyPr>
          <a:lstStyle/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V Всероссийская конференция itSMF </a:t>
            </a:r>
          </a:p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Москва, Российская академия наук, 17-18 сентября 2014  |  www.itsmfcon.ru/2014</a:t>
            </a:r>
            <a:endParaRPr lang="ru-RU" sz="900" dirty="0" smtClean="0">
              <a:latin typeface="Arial Narrow" panose="020B0606020202030204" pitchFamily="34" charset="0"/>
            </a:endParaRPr>
          </a:p>
        </p:txBody>
      </p:sp>
      <p:pic>
        <p:nvPicPr>
          <p:cNvPr id="28" name="Picture 4" descr="C:\Users\анатолий\Desktop\stamp_crop_E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7" y="1193371"/>
            <a:ext cx="1530594" cy="153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Placeholder 8"/>
          <p:cNvSpPr>
            <a:spLocks noGrp="1"/>
          </p:cNvSpPr>
          <p:nvPr>
            <p:ph type="body" sz="quarter" idx="12" hasCustomPrompt="1"/>
          </p:nvPr>
        </p:nvSpPr>
        <p:spPr>
          <a:xfrm rot="17400000">
            <a:off x="4918932" y="1382077"/>
            <a:ext cx="1159200" cy="1159200"/>
          </a:xfrm>
          <a:noFill/>
        </p:spPr>
        <p:txBody>
          <a:bodyPr spcFirstLastPara="1" wrap="square" lIns="36000" numCol="1" rtlCol="0">
            <a:prstTxWarp prst="textArchDown">
              <a:avLst>
                <a:gd name="adj" fmla="val 20644464"/>
              </a:avLst>
            </a:prstTxWarp>
            <a:spAutoFit/>
          </a:bodyPr>
          <a:lstStyle>
            <a:lvl1pPr>
              <a:defRPr lang="en-US" sz="1200" b="0" baseline="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7200"/>
            <a:r>
              <a:rPr lang="ru-RU" dirty="0" smtClean="0"/>
              <a:t>Эксперт / </a:t>
            </a:r>
            <a:r>
              <a:rPr lang="en-US" dirty="0" smtClean="0"/>
              <a:t>Expert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158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7" y="843565"/>
            <a:ext cx="6498431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7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56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4" y="843565"/>
            <a:ext cx="3250406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1" y="843565"/>
            <a:ext cx="3250406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5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8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76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: 2 columns, 2 titl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4" y="1203599"/>
            <a:ext cx="3250406" cy="323981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4" y="771525"/>
            <a:ext cx="3250406" cy="431800"/>
          </a:xfrm>
        </p:spPr>
        <p:txBody>
          <a:bodyPr/>
          <a:lstStyle>
            <a:lvl1pPr marL="0" indent="0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3429001" y="1203599"/>
            <a:ext cx="3250406" cy="323981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1" y="771525"/>
            <a:ext cx="3250406" cy="431800"/>
          </a:xfrm>
        </p:spPr>
        <p:txBody>
          <a:bodyPr/>
          <a:lstStyle>
            <a:lvl1pPr marL="0" indent="0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6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8" descr="itSMF_Russia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447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7" y="1779662"/>
            <a:ext cx="6498431" cy="1583928"/>
          </a:xfrm>
        </p:spPr>
        <p:txBody>
          <a:bodyPr anchor="ctr"/>
          <a:lstStyle>
            <a:lvl1pPr marL="0" indent="0" algn="ctr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ru-RU" dirty="0" smtClean="0"/>
              <a:t>Тезис / </a:t>
            </a:r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5831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8" descr="itSMF_Russia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87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178597" y="855671"/>
            <a:ext cx="6498431" cy="36607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3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6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76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0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65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88210" y="1137899"/>
            <a:ext cx="7032036" cy="99342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82704" y="4803998"/>
            <a:ext cx="1890210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3" y="1454714"/>
            <a:ext cx="6498431" cy="359792"/>
          </a:xfrm>
        </p:spPr>
        <p:txBody>
          <a:bodyPr anchor="ctr"/>
          <a:lstStyle>
            <a:lvl1pPr marL="0" indent="0" algn="ctr">
              <a:buNone/>
              <a:defRPr sz="1400" b="1" i="1" baseline="0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ru-RU" dirty="0" smtClean="0"/>
              <a:t>Текст заключительного слайда / </a:t>
            </a:r>
            <a:r>
              <a:rPr lang="en-US" dirty="0" smtClean="0"/>
              <a:t>Last slide text</a:t>
            </a:r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88210" y="4663440"/>
            <a:ext cx="7032036" cy="57585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41781" y="4857338"/>
            <a:ext cx="3574442" cy="216024"/>
          </a:xfrm>
        </p:spPr>
        <p:txBody>
          <a:bodyPr tIns="0" anchor="t">
            <a:normAutofit/>
          </a:bodyPr>
          <a:lstStyle>
            <a:lvl1pPr marL="0" indent="0" algn="ctr"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Адрес сайта / </a:t>
            </a:r>
            <a:r>
              <a:rPr lang="en-US" dirty="0" smtClean="0"/>
              <a:t>Website </a:t>
            </a:r>
            <a:r>
              <a:rPr lang="en-US" dirty="0" err="1" smtClean="0"/>
              <a:t>url</a:t>
            </a:r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88940" y="3868235"/>
            <a:ext cx="1080120" cy="57539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ru-RU" dirty="0" smtClean="0"/>
              <a:t>Логотип / </a:t>
            </a:r>
            <a:r>
              <a:rPr lang="en-US" dirty="0" smtClean="0"/>
              <a:t>Logo</a:t>
            </a:r>
            <a:endParaRPr lang="en-US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122546" y="161874"/>
            <a:ext cx="919162" cy="376236"/>
            <a:chOff x="7131844" y="116683"/>
            <a:chExt cx="919162" cy="376236"/>
          </a:xfrm>
        </p:grpSpPr>
        <p:sp>
          <p:nvSpPr>
            <p:cNvPr id="12" name="TextBox 11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565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597" y="206382"/>
            <a:ext cx="6498431" cy="493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97" y="987430"/>
            <a:ext cx="6498431" cy="3455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8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60" r:id="rId3"/>
    <p:sldLayoutId id="2147483671" r:id="rId4"/>
    <p:sldLayoutId id="2147483672" r:id="rId5"/>
    <p:sldLayoutId id="2147483673" r:id="rId6"/>
    <p:sldLayoutId id="2147483675" r:id="rId7"/>
    <p:sldLayoutId id="2147483678" r:id="rId8"/>
    <p:sldLayoutId id="2147483676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178" rtl="0" eaLnBrk="1" latinLnBrk="0" hangingPunct="1">
        <a:spcBef>
          <a:spcPct val="0"/>
        </a:spcBef>
        <a:buNone/>
        <a:defRPr sz="2000" b="1" i="1" kern="1200">
          <a:solidFill>
            <a:srgbClr val="032E6B"/>
          </a:solidFill>
          <a:latin typeface="Myriad Pro"/>
          <a:ea typeface="+mj-ea"/>
          <a:cs typeface="Myriad Pro"/>
        </a:defRPr>
      </a:lvl1pPr>
    </p:titleStyle>
    <p:bodyStyle>
      <a:lvl1pPr marL="342882" indent="-342882" algn="l" defTabSz="457178" rtl="0" eaLnBrk="1" latinLnBrk="0" hangingPunct="1">
        <a:spcBef>
          <a:spcPct val="20000"/>
        </a:spcBef>
        <a:buClr>
          <a:srgbClr val="A41D48"/>
        </a:buClr>
        <a:buFont typeface="Arial"/>
        <a:buChar char="•"/>
        <a:defRPr sz="12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742913" indent="-285737" algn="l" defTabSz="457178" rtl="0" eaLnBrk="1" latinLnBrk="0" hangingPunct="1">
        <a:spcBef>
          <a:spcPct val="20000"/>
        </a:spcBef>
        <a:buClrTx/>
        <a:buFont typeface="Arial"/>
        <a:buChar char="•"/>
        <a:defRPr sz="1100" i="1" kern="1200">
          <a:solidFill>
            <a:schemeClr val="bg1">
              <a:lumMod val="50000"/>
            </a:schemeClr>
          </a:solidFill>
          <a:latin typeface="Myriad Pro"/>
          <a:ea typeface="+mn-ea"/>
          <a:cs typeface="Myriad Pro"/>
        </a:defRPr>
      </a:lvl2pPr>
      <a:lvl3pPr marL="1142942" indent="-228589" algn="l" defTabSz="457178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051" kern="1200">
          <a:solidFill>
            <a:srgbClr val="7F7F7F"/>
          </a:solidFill>
          <a:latin typeface="Myriad Pro"/>
          <a:ea typeface="+mn-ea"/>
          <a:cs typeface="Myriad Pro"/>
        </a:defRPr>
      </a:lvl3pPr>
      <a:lvl4pPr marL="1600120" indent="-228589" algn="l" defTabSz="457178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–"/>
        <a:defRPr sz="1000" kern="1200">
          <a:solidFill>
            <a:srgbClr val="7F7F7F"/>
          </a:solidFill>
          <a:latin typeface="Myriad Pro"/>
          <a:ea typeface="+mn-ea"/>
          <a:cs typeface="Myriad Pro"/>
        </a:defRPr>
      </a:lvl4pPr>
      <a:lvl5pPr marL="2057298" indent="-228589" algn="l" defTabSz="457178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/>
              <a:t/>
            </a:r>
            <a:br>
              <a:rPr lang="en-US" b="0" i="0" dirty="0"/>
            </a:br>
            <a:r>
              <a:rPr lang="ru-RU" b="0" i="0" dirty="0"/>
              <a:t> </a:t>
            </a:r>
            <a:r>
              <a:rPr lang="ru-RU" dirty="0"/>
              <a:t>Построение сервисной модели на </a:t>
            </a:r>
            <a:r>
              <a:rPr lang="ru-RU" dirty="0" smtClean="0"/>
              <a:t>предприятии.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Опыт </a:t>
            </a:r>
            <a:r>
              <a:rPr lang="en-US" dirty="0" smtClean="0"/>
              <a:t>ECCO</a:t>
            </a:r>
            <a:r>
              <a:rPr lang="ru-RU" dirty="0" smtClean="0"/>
              <a:t> в России.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0" dirty="0" smtClean="0"/>
              <a:t>Сергей Прохоров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809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8598" y="838201"/>
            <a:ext cx="6317452" cy="360522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Система уже эффективно использовалась в техподдержке ИТ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Система обладает необходимым функционалом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Гибкость системы по настройкам приоритетов, эскалаций, уведомлений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Система имеет высокую производительность и надежность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В системе ведется полное </a:t>
            </a:r>
            <a:r>
              <a:rPr lang="ru-RU" dirty="0" err="1" smtClean="0"/>
              <a:t>логирование</a:t>
            </a:r>
            <a:r>
              <a:rPr lang="ru-RU" dirty="0" smtClean="0"/>
              <a:t> всех действий пользователей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Система не требовательна к аппаратным  ресурсам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Система обладает необходимой полнотой и гибкостью для ее расширения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Минимум  финансовых затрат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Минимальные сроки реализации</a:t>
            </a:r>
            <a:endParaRPr lang="ru-RU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8597" y="117491"/>
            <a:ext cx="6498431" cy="536568"/>
          </a:xfrm>
        </p:spPr>
        <p:txBody>
          <a:bodyPr>
            <a:normAutofit/>
          </a:bodyPr>
          <a:lstStyle/>
          <a:p>
            <a:r>
              <a:rPr lang="ru-RU" dirty="0" smtClean="0"/>
              <a:t>Критерии выбора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3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работает </a:t>
            </a:r>
            <a:r>
              <a:rPr lang="ru-RU" dirty="0" err="1"/>
              <a:t>Service</a:t>
            </a:r>
            <a:r>
              <a:rPr lang="ru-RU" dirty="0"/>
              <a:t> </a:t>
            </a:r>
            <a:r>
              <a:rPr lang="ru-RU" dirty="0" err="1"/>
              <a:t>Desk</a:t>
            </a:r>
            <a:r>
              <a:rPr lang="ru-RU" dirty="0"/>
              <a:t> в </a:t>
            </a:r>
            <a:r>
              <a:rPr lang="ru-RU" dirty="0" smtClean="0"/>
              <a:t>ECCO</a:t>
            </a:r>
            <a:endParaRPr lang="en-US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Вся работа сервисных служб определена единым регламентом оказания сервисных услуг</a:t>
            </a:r>
          </a:p>
          <a:p>
            <a:r>
              <a:rPr lang="ru-RU" dirty="0" smtClean="0"/>
              <a:t>Отправка заявки пользователем по электронной почте</a:t>
            </a:r>
          </a:p>
          <a:p>
            <a:r>
              <a:rPr lang="ru-RU" dirty="0" smtClean="0"/>
              <a:t>Уведомление пользователя о регистрации заявки, времени решения, ответственном</a:t>
            </a:r>
          </a:p>
          <a:p>
            <a:r>
              <a:rPr lang="ru-RU" dirty="0" smtClean="0"/>
              <a:t>Уведомление пользователя об изменениях статуса заявки, ответственного, времени решения, передаче заявки в др. подразделение, закрытии заявки</a:t>
            </a:r>
          </a:p>
          <a:p>
            <a:r>
              <a:rPr lang="ru-RU" dirty="0" smtClean="0"/>
              <a:t>Ролевой принцип: 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Исполнитель: непосредственное решение заявки 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Координатор :  первичная регистрация заявок, распределение исполнителям, текущий контроль работы исполнителей, контроль эскалаций 1, 2 уровня, типизация инцидентов в системе и ведение базы знаний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Контроллер :  общий контроль работы службы, контроль эскалаций 3-го уровня, отчеты, расчет </a:t>
            </a:r>
            <a:r>
              <a:rPr lang="en-US" dirty="0" smtClean="0">
                <a:solidFill>
                  <a:schemeClr val="tx1"/>
                </a:solidFill>
              </a:rPr>
              <a:t>KPI</a:t>
            </a:r>
            <a:r>
              <a:rPr lang="ru-RU" dirty="0" smtClean="0">
                <a:solidFill>
                  <a:schemeClr val="tx1"/>
                </a:solidFill>
              </a:rPr>
              <a:t>, разбор нареканий</a:t>
            </a:r>
          </a:p>
          <a:p>
            <a:r>
              <a:rPr lang="ru-RU" dirty="0" smtClean="0"/>
              <a:t>Конечные пользователи не работают в интерфейсе системы</a:t>
            </a:r>
          </a:p>
          <a:p>
            <a:r>
              <a:rPr lang="ru-RU" dirty="0" smtClean="0"/>
              <a:t>Контроль качества решения заявок пользователями – через портал, координаторами и контроллерами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49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• </a:t>
            </a:r>
            <a:r>
              <a:rPr lang="ru-RU" dirty="0" smtClean="0"/>
              <a:t>Повышение качества работы сервисных служб</a:t>
            </a:r>
            <a:br>
              <a:rPr lang="ru-RU" dirty="0" smtClean="0"/>
            </a:b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Учет, история, контроль работы </a:t>
            </a:r>
            <a:br>
              <a:rPr lang="ru-RU" dirty="0" smtClean="0"/>
            </a:b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Прозрачность работы ИТ-подразделений 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Возможность расчета KPI и мотивации сотрудников ИТ 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Базу знаний 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Уменьшение зависимости от знаний персонала сервисных подразделений </a:t>
            </a:r>
            <a:r>
              <a:rPr lang="ru-RU" dirty="0" smtClean="0"/>
              <a:t>путем  </a:t>
            </a:r>
            <a:r>
              <a:rPr lang="ru-RU" dirty="0"/>
              <a:t>введения типовых схем работы по заявкам 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Возможность четко просчитать требуемый штат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sz="1400" b="1" dirty="0" smtClean="0"/>
              <a:t>Но </a:t>
            </a:r>
            <a:r>
              <a:rPr lang="ru-RU" sz="1400" b="1" dirty="0"/>
              <a:t>главное – структурированные процессы, систему</a:t>
            </a:r>
            <a:endParaRPr lang="en-US" sz="1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en-US" dirty="0"/>
          </a:p>
        </p:txBody>
      </p:sp>
      <p:pic>
        <p:nvPicPr>
          <p:cNvPr id="2050" name="Picture 2" descr="Результаты Stock Photos, Pictures, Royalty Free Результаты Images And Stock Photograp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530" y="843565"/>
            <a:ext cx="2415470" cy="185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3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ru-RU" sz="1400" dirty="0" smtClean="0"/>
              <a:t>Уменьшение </a:t>
            </a:r>
            <a:r>
              <a:rPr lang="ru-RU" sz="1400" dirty="0"/>
              <a:t>количества нерешенных заявок по всем </a:t>
            </a:r>
            <a:br>
              <a:rPr lang="ru-RU" sz="1400" dirty="0"/>
            </a:br>
            <a:r>
              <a:rPr lang="ru-RU" sz="1400" dirty="0" smtClean="0"/>
              <a:t>сервисным </a:t>
            </a:r>
            <a:r>
              <a:rPr lang="ru-RU" sz="1400" dirty="0"/>
              <a:t>подразделениям до 15%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dirty="0" smtClean="0"/>
              <a:t>Повышение </a:t>
            </a:r>
            <a:r>
              <a:rPr lang="ru-RU" sz="1400" dirty="0"/>
              <a:t>лояльности покупателей в целом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на </a:t>
            </a:r>
            <a:r>
              <a:rPr lang="ru-RU" sz="1400" dirty="0"/>
              <a:t>5%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dirty="0" err="1" smtClean="0"/>
              <a:t>Мотивированность</a:t>
            </a:r>
            <a:r>
              <a:rPr lang="ru-RU" sz="1400" dirty="0" smtClean="0"/>
              <a:t> </a:t>
            </a:r>
            <a:r>
              <a:rPr lang="ru-RU" sz="1400" dirty="0"/>
              <a:t>сотрудников сервисных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подразделений </a:t>
            </a:r>
            <a:r>
              <a:rPr lang="ru-RU" sz="1400" dirty="0"/>
              <a:t>при работе на KPI,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учитываемые </a:t>
            </a:r>
            <a:r>
              <a:rPr lang="ru-RU" sz="1400" dirty="0"/>
              <a:t>при </a:t>
            </a:r>
            <a:r>
              <a:rPr lang="ru-RU" sz="1400" dirty="0" smtClean="0"/>
              <a:t>расчете </a:t>
            </a:r>
            <a:r>
              <a:rPr lang="ru-RU" sz="1400" dirty="0"/>
              <a:t>премиальной части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dirty="0" smtClean="0"/>
              <a:t>По </a:t>
            </a:r>
            <a:r>
              <a:rPr lang="ru-RU" sz="1400" dirty="0"/>
              <a:t>некоторым подразделениям – сокращение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штата</a:t>
            </a:r>
            <a:r>
              <a:rPr lang="ru-RU" sz="1400" dirty="0"/>
              <a:t>, </a:t>
            </a:r>
            <a:r>
              <a:rPr lang="ru-RU" sz="1400" dirty="0" smtClean="0"/>
              <a:t>по </a:t>
            </a:r>
            <a:r>
              <a:rPr lang="ru-RU" sz="1400" dirty="0"/>
              <a:t>остальным – </a:t>
            </a:r>
            <a:r>
              <a:rPr lang="ru-RU" sz="1400" dirty="0" smtClean="0"/>
              <a:t>нормирование </a:t>
            </a:r>
            <a:r>
              <a:rPr lang="ru-RU" sz="1400" dirty="0"/>
              <a:t>работы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сотрудников</a:t>
            </a:r>
            <a:r>
              <a:rPr lang="ru-RU" sz="1400" dirty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dirty="0" smtClean="0"/>
              <a:t>Снижение </a:t>
            </a:r>
            <a:r>
              <a:rPr lang="ru-RU" sz="1400" dirty="0"/>
              <a:t>объема бумажного документооборота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dirty="0" smtClean="0"/>
              <a:t>Сокращение </a:t>
            </a:r>
            <a:r>
              <a:rPr lang="ru-RU" sz="1400" dirty="0"/>
              <a:t>времени решения заявок (оценочно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до </a:t>
            </a:r>
            <a:r>
              <a:rPr lang="ru-RU" sz="1400" dirty="0"/>
              <a:t>10-20% в зависимости от подразделения)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 где ROI и что </a:t>
            </a:r>
            <a:r>
              <a:rPr lang="ru-RU" dirty="0" smtClean="0"/>
              <a:t>получили </a:t>
            </a:r>
            <a:endParaRPr lang="en-US" dirty="0"/>
          </a:p>
        </p:txBody>
      </p:sp>
      <p:pic>
        <p:nvPicPr>
          <p:cNvPr id="8194" name="Picture 2" descr="Стоковые фотографии Return on investment, роялти-фри изображения Return on investment Depositpho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499" y="1357916"/>
            <a:ext cx="2203449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16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/>
              <a:t>• Забудьте ITIL </a:t>
            </a:r>
            <a:endParaRPr lang="en-US" sz="2000" dirty="0" smtClean="0"/>
          </a:p>
          <a:p>
            <a:endParaRPr lang="en-US" sz="2000" dirty="0" smtClean="0"/>
          </a:p>
          <a:p>
            <a:pPr algn="l"/>
            <a:r>
              <a:rPr lang="ru-RU" sz="2000" dirty="0" smtClean="0"/>
              <a:t>• </a:t>
            </a:r>
            <a:r>
              <a:rPr lang="ru-RU" sz="2000" dirty="0"/>
              <a:t>Думайте о бизнес-процессах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8597" y="206382"/>
            <a:ext cx="6498431" cy="493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178" rtl="0" eaLnBrk="1" latinLnBrk="0" hangingPunct="1">
              <a:spcBef>
                <a:spcPct val="0"/>
              </a:spcBef>
              <a:buNone/>
              <a:defRPr sz="2000" b="1" i="1" kern="1200" baseline="0">
                <a:solidFill>
                  <a:srgbClr val="032E6B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ru-RU" dirty="0" smtClean="0"/>
              <a:t>Вместо заключения </a:t>
            </a:r>
            <a:endParaRPr lang="en-US" dirty="0"/>
          </a:p>
        </p:txBody>
      </p:sp>
      <p:pic>
        <p:nvPicPr>
          <p:cNvPr id="7170" name="Picture 2" descr="Песочница WebPark.ru Вот что значит хорошо работ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1207764"/>
            <a:ext cx="2630405" cy="201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www.itsmfcon.ru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864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842963"/>
            <a:ext cx="2939325" cy="36004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компании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3394147" y="882678"/>
            <a:ext cx="31590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ECCO </a:t>
            </a:r>
            <a:r>
              <a:rPr lang="ru-RU" sz="1200" dirty="0">
                <a:latin typeface="Myriad Pro" panose="020B0503030403020204" charset="0"/>
              </a:rPr>
              <a:t>— скандинавский бренд обуви и аксессуаров </a:t>
            </a:r>
            <a:endParaRPr lang="en-US" sz="1200" dirty="0" smtClean="0">
              <a:latin typeface="Myriad Pro" panose="020B0503030403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компания </a:t>
            </a:r>
            <a:r>
              <a:rPr lang="ru-RU" sz="1200" dirty="0">
                <a:latin typeface="Myriad Pro" panose="020B0503030403020204" charset="0"/>
              </a:rPr>
              <a:t>ЕССО основана в 1963 году в Дании в г. </a:t>
            </a:r>
            <a:r>
              <a:rPr lang="ru-RU" sz="1200" dirty="0" err="1">
                <a:latin typeface="Myriad Pro" panose="020B0503030403020204" charset="0"/>
              </a:rPr>
              <a:t>Бредебро</a:t>
            </a:r>
            <a:r>
              <a:rPr lang="ru-RU" sz="1200" dirty="0">
                <a:latin typeface="Myriad Pro" panose="020B0503030403020204" charset="0"/>
              </a:rPr>
              <a:t> </a:t>
            </a:r>
            <a:endParaRPr lang="en-US" sz="1200" dirty="0" smtClean="0">
              <a:latin typeface="Myriad Pro" panose="020B0503030403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лидирующие </a:t>
            </a:r>
            <a:r>
              <a:rPr lang="ru-RU" sz="1200" dirty="0">
                <a:latin typeface="Myriad Pro" panose="020B0503030403020204" charset="0"/>
              </a:rPr>
              <a:t>позиции в мире в категории повседневной обуви </a:t>
            </a:r>
            <a:endParaRPr lang="en-US" sz="1200" dirty="0" smtClean="0">
              <a:latin typeface="Myriad Pro" panose="020B0503030403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более </a:t>
            </a:r>
            <a:r>
              <a:rPr lang="ru-RU" sz="1200" dirty="0">
                <a:latin typeface="Myriad Pro" panose="020B0503030403020204" charset="0"/>
              </a:rPr>
              <a:t>4000 магазинов ECCO открыто в 97 странах мира, из них более 1000 </a:t>
            </a:r>
            <a:r>
              <a:rPr lang="ru-RU" sz="1200" dirty="0" err="1">
                <a:latin typeface="Myriad Pro" panose="020B0503030403020204" charset="0"/>
              </a:rPr>
              <a:t>монобрендовых</a:t>
            </a:r>
            <a:r>
              <a:rPr lang="ru-RU" sz="1200" dirty="0">
                <a:latin typeface="Myriad Pro" panose="020B0503030403020204" charset="0"/>
              </a:rPr>
              <a:t> </a:t>
            </a:r>
            <a:endParaRPr lang="en-US" sz="1200" dirty="0" smtClean="0">
              <a:latin typeface="Myriad Pro" panose="020B0503030403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более </a:t>
            </a:r>
            <a:r>
              <a:rPr lang="ru-RU" sz="1200" dirty="0">
                <a:latin typeface="Myriad Pro" panose="020B0503030403020204" charset="0"/>
              </a:rPr>
              <a:t>20.000 сотрудников работает в ECCO в мире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более </a:t>
            </a:r>
            <a:r>
              <a:rPr lang="ru-RU" sz="1200" dirty="0">
                <a:latin typeface="Myriad Pro" panose="020B0503030403020204" charset="0"/>
              </a:rPr>
              <a:t>350 магазинов и фирменных секций обуви и аксессуаров в России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ECCO </a:t>
            </a:r>
            <a:r>
              <a:rPr lang="ru-RU" sz="1200" dirty="0">
                <a:latin typeface="Myriad Pro" panose="020B0503030403020204" charset="0"/>
              </a:rPr>
              <a:t>в России (с 2013г) – первое место в мире по объему продаж продукции ECCO </a:t>
            </a:r>
            <a:endParaRPr lang="en-US" sz="1200" dirty="0" smtClean="0">
              <a:latin typeface="Myriad Pro" panose="020B0503030403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yriad Pro" panose="020B0503030403020204" charset="0"/>
              </a:rPr>
              <a:t>ECCO </a:t>
            </a:r>
            <a:r>
              <a:rPr lang="ru-RU" sz="1200" dirty="0">
                <a:latin typeface="Myriad Pro" panose="020B0503030403020204" charset="0"/>
              </a:rPr>
              <a:t>– любимый бренд россиян в категории «Обувь» в </a:t>
            </a:r>
            <a:r>
              <a:rPr lang="ru-RU" sz="1200" dirty="0" smtClean="0">
                <a:latin typeface="Myriad Pro" panose="020B0503030403020204" charset="0"/>
              </a:rPr>
              <a:t>2010, 2012, 2013гг</a:t>
            </a:r>
            <a:r>
              <a:rPr lang="ru-RU" sz="1200" dirty="0">
                <a:latin typeface="Myriad Pro" panose="020B0503030403020204" charset="0"/>
              </a:rPr>
              <a:t>. по версии журнала «Эксперт» </a:t>
            </a:r>
          </a:p>
        </p:txBody>
      </p:sp>
    </p:spTree>
    <p:extLst>
      <p:ext uri="{BB962C8B-B14F-4D97-AF65-F5344CB8AC3E}">
        <p14:creationId xmlns:p14="http://schemas.microsoft.com/office/powerpoint/2010/main" val="40906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ru-RU" dirty="0" smtClean="0"/>
              <a:t>Административно-хозяйственная служба</a:t>
            </a:r>
            <a:endParaRPr lang="en-US" dirty="0" smtClean="0"/>
          </a:p>
          <a:p>
            <a:pPr algn="just"/>
            <a:r>
              <a:rPr lang="ru-RU" dirty="0"/>
              <a:t>Строительная </a:t>
            </a:r>
            <a:r>
              <a:rPr lang="ru-RU" dirty="0" smtClean="0"/>
              <a:t>служба</a:t>
            </a:r>
            <a:endParaRPr lang="en-US" dirty="0" smtClean="0"/>
          </a:p>
          <a:p>
            <a:pPr algn="just"/>
            <a:r>
              <a:rPr lang="ru-RU" dirty="0"/>
              <a:t>Отдел программ </a:t>
            </a:r>
            <a:r>
              <a:rPr lang="ru-RU" dirty="0" smtClean="0"/>
              <a:t>лояльности </a:t>
            </a:r>
          </a:p>
          <a:p>
            <a:pPr algn="just"/>
            <a:r>
              <a:rPr lang="ru-RU" dirty="0" smtClean="0"/>
              <a:t>Отдел </a:t>
            </a:r>
            <a:r>
              <a:rPr lang="ru-RU" dirty="0"/>
              <a:t>сервисного обеспечения розничной </a:t>
            </a:r>
            <a:r>
              <a:rPr lang="ru-RU" dirty="0" smtClean="0"/>
              <a:t>сети</a:t>
            </a:r>
            <a:endParaRPr lang="en-US" dirty="0" smtClean="0"/>
          </a:p>
          <a:p>
            <a:pPr algn="just"/>
            <a:r>
              <a:rPr lang="ru-RU" dirty="0" smtClean="0"/>
              <a:t>Техническая поддержка ИТ-департамента</a:t>
            </a:r>
          </a:p>
          <a:p>
            <a:pPr algn="jus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Сервисные подразделения </a:t>
            </a:r>
            <a:r>
              <a:rPr lang="en-US" dirty="0" smtClean="0"/>
              <a:t>ECCO</a:t>
            </a:r>
            <a:endParaRPr lang="en-US" dirty="0"/>
          </a:p>
        </p:txBody>
      </p:sp>
      <p:pic>
        <p:nvPicPr>
          <p:cNvPr id="3078" name="Picture 6" descr="Мелкосрочный ремонт - Другое, Строительство, Ремонт, Обслуживание - Баркос кз - Доска бесплатных объявлений Коста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699" y="3162064"/>
            <a:ext cx="2143125" cy="135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Доставка товаров, продуктов из супермаркетов по Краснодару. Доставка из супермаркетов Табри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409" y="700095"/>
            <a:ext cx="1846244" cy="123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давления в Одессе - 1 страница - на доске объявлений BuySe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891" y="1615091"/>
            <a:ext cx="2157412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8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sz="1800" dirty="0" smtClean="0"/>
              <a:t>Телефон</a:t>
            </a:r>
            <a:endParaRPr lang="en-US" sz="1800" dirty="0" smtClean="0"/>
          </a:p>
          <a:p>
            <a:r>
              <a:rPr lang="ru-RU" sz="1800" dirty="0"/>
              <a:t>Электронная </a:t>
            </a:r>
            <a:r>
              <a:rPr lang="ru-RU" sz="1800" dirty="0" smtClean="0"/>
              <a:t>почта</a:t>
            </a:r>
            <a:endParaRPr lang="en-US" sz="1800" dirty="0" smtClean="0"/>
          </a:p>
          <a:p>
            <a:r>
              <a:rPr lang="ru-RU" sz="1800" dirty="0"/>
              <a:t>Бумажный </a:t>
            </a:r>
            <a:r>
              <a:rPr lang="ru-RU" sz="1800" dirty="0" smtClean="0"/>
              <a:t>документооборот</a:t>
            </a:r>
            <a:endParaRPr lang="en-US" sz="1800" dirty="0" smtClean="0"/>
          </a:p>
          <a:p>
            <a:r>
              <a:rPr lang="ru-RU" sz="1800" dirty="0"/>
              <a:t>В лучшем случае с наличием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разнородных регламентов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они </a:t>
            </a:r>
            <a:r>
              <a:rPr lang="ru-RU" dirty="0" smtClean="0"/>
              <a:t>работали</a:t>
            </a:r>
            <a:endParaRPr lang="en-US" dirty="0"/>
          </a:p>
        </p:txBody>
      </p:sp>
      <p:pic>
        <p:nvPicPr>
          <p:cNvPr id="4098" name="Picture 2" descr="Стена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25" y="657835"/>
            <a:ext cx="18383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26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 smtClean="0"/>
          </a:p>
          <a:p>
            <a:endParaRPr lang="en-US" dirty="0"/>
          </a:p>
          <a:p>
            <a:r>
              <a:rPr lang="ru-RU" dirty="0" smtClean="0"/>
              <a:t>Затягивание </a:t>
            </a:r>
            <a:r>
              <a:rPr lang="ru-RU" dirty="0"/>
              <a:t>на неделю замены или ремонта системы кондиционирования в магазине снижает трафик на 20 % </a:t>
            </a:r>
            <a:endParaRPr lang="en-US" dirty="0" smtClean="0"/>
          </a:p>
          <a:p>
            <a:r>
              <a:rPr lang="ru-RU" dirty="0" smtClean="0"/>
              <a:t>Вероятность </a:t>
            </a:r>
            <a:r>
              <a:rPr lang="ru-RU" dirty="0"/>
              <a:t>сохранения лояльности покупателя при </a:t>
            </a:r>
            <a:r>
              <a:rPr lang="ru-RU" dirty="0" err="1"/>
              <a:t>нерассмотрении</a:t>
            </a:r>
            <a:r>
              <a:rPr lang="ru-RU" dirty="0"/>
              <a:t> его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обращения - 50 </a:t>
            </a:r>
            <a:r>
              <a:rPr lang="ru-RU" dirty="0"/>
              <a:t>% </a:t>
            </a:r>
            <a:endParaRPr lang="en-US" dirty="0" smtClean="0"/>
          </a:p>
          <a:p>
            <a:r>
              <a:rPr lang="ru-RU" dirty="0" smtClean="0"/>
              <a:t>Нехватка </a:t>
            </a:r>
            <a:r>
              <a:rPr lang="ru-RU" dirty="0"/>
              <a:t>одного продавца в штате магазине – снижение продаж на 5-10%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Нужно ли реализовывать сервисную модель</a:t>
            </a:r>
            <a:endParaRPr lang="en-US" dirty="0"/>
          </a:p>
        </p:txBody>
      </p:sp>
      <p:pic>
        <p:nvPicPr>
          <p:cNvPr id="6146" name="Picture 2" descr="Стоит ли переживать из-за потери имущества? - новость из руб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224" y="800908"/>
            <a:ext cx="1740525" cy="11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Медицинский портал Grandex: медтехника, медицинское оборудование, новости медицин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6" y="3051189"/>
            <a:ext cx="1416050" cy="14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В чем разница в работе </a:t>
            </a:r>
            <a:r>
              <a:rPr lang="ru-RU" b="1" dirty="0" err="1"/>
              <a:t>ServiceDesk</a:t>
            </a:r>
            <a:r>
              <a:rPr lang="ru-RU" b="1" dirty="0"/>
              <a:t> ИТ и перечисленных сервисных подразделений ? 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              </a:t>
            </a:r>
            <a:r>
              <a:rPr lang="ru-RU" dirty="0" smtClean="0"/>
              <a:t>Ни </a:t>
            </a:r>
            <a:r>
              <a:rPr lang="ru-RU" dirty="0"/>
              <a:t>в чем 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ru-RU" b="1" dirty="0" smtClean="0"/>
              <a:t>Что </a:t>
            </a:r>
            <a:r>
              <a:rPr lang="ru-RU" b="1" dirty="0"/>
              <a:t>дает перевод всех сервисных подразделений к единой системе управления сервисами? </a:t>
            </a:r>
            <a:endParaRPr lang="en-US" b="1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Учет </a:t>
            </a:r>
            <a:endParaRPr lang="ru-RU" dirty="0"/>
          </a:p>
          <a:p>
            <a:r>
              <a:rPr lang="ru-RU" dirty="0" smtClean="0"/>
              <a:t>Историю </a:t>
            </a:r>
            <a:endParaRPr lang="ru-RU" dirty="0"/>
          </a:p>
          <a:p>
            <a:r>
              <a:rPr lang="ru-RU" dirty="0" smtClean="0"/>
              <a:t>Контроль </a:t>
            </a:r>
            <a:endParaRPr lang="ru-RU" dirty="0"/>
          </a:p>
          <a:p>
            <a:r>
              <a:rPr lang="ru-RU" dirty="0" smtClean="0"/>
              <a:t>Прозрачность </a:t>
            </a:r>
            <a:r>
              <a:rPr lang="ru-RU" dirty="0"/>
              <a:t>работы ИТ-подразделений </a:t>
            </a:r>
          </a:p>
          <a:p>
            <a:r>
              <a:rPr lang="ru-RU" dirty="0" smtClean="0"/>
              <a:t>Возможность </a:t>
            </a:r>
            <a:r>
              <a:rPr lang="ru-RU" dirty="0"/>
              <a:t>расчета KPI и мотивации сотрудников ИТ </a:t>
            </a:r>
          </a:p>
          <a:p>
            <a:r>
              <a:rPr lang="ru-RU" dirty="0" smtClean="0"/>
              <a:t>Базу </a:t>
            </a:r>
            <a:r>
              <a:rPr lang="ru-RU" dirty="0"/>
              <a:t>знаний </a:t>
            </a:r>
          </a:p>
          <a:p>
            <a:r>
              <a:rPr lang="ru-RU" dirty="0" smtClean="0"/>
              <a:t>Уменьшение </a:t>
            </a:r>
            <a:r>
              <a:rPr lang="ru-RU" dirty="0"/>
              <a:t>зависимости от знаний персонала сервисных подразделений путем введения типовых схем работы по заявкам </a:t>
            </a:r>
          </a:p>
          <a:p>
            <a:r>
              <a:rPr lang="ru-RU" dirty="0" smtClean="0"/>
              <a:t>Возможность </a:t>
            </a:r>
            <a:r>
              <a:rPr lang="ru-RU" dirty="0"/>
              <a:t>четко просчитать требуемый штат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700" dirty="0" smtClean="0"/>
              <a:t> </a:t>
            </a:r>
            <a:endParaRPr lang="en-US" sz="17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78597" y="111925"/>
            <a:ext cx="6498431" cy="493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178" rtl="0" eaLnBrk="1" latinLnBrk="0" hangingPunct="1">
              <a:spcBef>
                <a:spcPct val="0"/>
              </a:spcBef>
              <a:buNone/>
              <a:defRPr sz="2000" b="1" i="1" kern="1200" baseline="0">
                <a:solidFill>
                  <a:srgbClr val="032E6B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ru-RU" dirty="0" smtClean="0"/>
              <a:t>Целевые ориентиры</a:t>
            </a:r>
            <a:endParaRPr lang="en-US" dirty="0"/>
          </a:p>
        </p:txBody>
      </p:sp>
      <p:pic>
        <p:nvPicPr>
          <p:cNvPr id="9218" name="Picture 2" descr="успешность &quot; Страница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1801812"/>
            <a:ext cx="2286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89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84" y="842963"/>
            <a:ext cx="5763844" cy="36004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Типовая модель управления </a:t>
            </a:r>
            <a:r>
              <a:rPr lang="en-US" dirty="0" smtClean="0"/>
              <a:t>IT</a:t>
            </a:r>
            <a:r>
              <a:rPr lang="ru-RU" dirty="0" smtClean="0"/>
              <a:t>-услугами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50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78597" y="1779661"/>
            <a:ext cx="6498431" cy="2230363"/>
          </a:xfrm>
        </p:spPr>
        <p:txBody>
          <a:bodyPr/>
          <a:lstStyle/>
          <a:p>
            <a:pPr algn="l"/>
            <a:r>
              <a:rPr lang="ru-RU" dirty="0"/>
              <a:t>• </a:t>
            </a:r>
            <a:r>
              <a:rPr lang="ru-RU" sz="2000" dirty="0"/>
              <a:t>Забудьте ITIL </a:t>
            </a:r>
          </a:p>
          <a:p>
            <a:pPr algn="l"/>
            <a:endParaRPr lang="ru-RU" sz="2000" dirty="0" smtClean="0"/>
          </a:p>
          <a:p>
            <a:pPr algn="l"/>
            <a:endParaRPr lang="ru-RU" sz="2000" dirty="0"/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• Думайте </a:t>
            </a:r>
            <a:r>
              <a:rPr lang="ru-RU" sz="2000" dirty="0"/>
              <a:t>о бизнес-процессах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О подходе </a:t>
            </a:r>
            <a:endParaRPr lang="en-US" dirty="0"/>
          </a:p>
        </p:txBody>
      </p:sp>
      <p:pic>
        <p:nvPicPr>
          <p:cNvPr id="1026" name="Picture 2" descr="Действительно ли мы забываем неосознанно :: BlogRider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75" y="790575"/>
            <a:ext cx="378142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49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What Financial Information to Put in a Business Plan eHo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965" y="843565"/>
            <a:ext cx="2709260" cy="270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Анализ </a:t>
            </a:r>
            <a:r>
              <a:rPr lang="ru-RU" dirty="0"/>
              <a:t>работы сервисных подразделений 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Составление </a:t>
            </a:r>
            <a:r>
              <a:rPr lang="ru-RU" dirty="0"/>
              <a:t>каталога услуг по каждому </a:t>
            </a:r>
            <a:br>
              <a:rPr lang="ru-RU" dirty="0"/>
            </a:br>
            <a:r>
              <a:rPr lang="ru-RU" dirty="0" smtClean="0"/>
              <a:t>сервисному </a:t>
            </a:r>
            <a:r>
              <a:rPr lang="ru-RU" dirty="0"/>
              <a:t>подразделению 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Утверждение </a:t>
            </a:r>
            <a:r>
              <a:rPr lang="ru-RU" dirty="0"/>
              <a:t>SLA по каждой сервисной услуге 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Регламентирование </a:t>
            </a:r>
            <a:r>
              <a:rPr lang="ru-RU" dirty="0"/>
              <a:t>работы сервисных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подразделений </a:t>
            </a:r>
            <a:r>
              <a:rPr lang="ru-RU" dirty="0"/>
              <a:t>в едином Регламенте 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Настройка </a:t>
            </a:r>
            <a:r>
              <a:rPr lang="ru-RU" dirty="0"/>
              <a:t>автоматизированной системы для </a:t>
            </a:r>
            <a:r>
              <a:rPr lang="ru-RU" dirty="0" smtClean="0"/>
              <a:t>работы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каждого сервисного подразделения 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Создание </a:t>
            </a:r>
            <a:r>
              <a:rPr lang="ru-RU" dirty="0"/>
              <a:t>инструкций и обучение </a:t>
            </a:r>
            <a:r>
              <a:rPr lang="ru-RU" dirty="0" smtClean="0"/>
              <a:t>сотрудников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сервисных подразделений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8597" y="117491"/>
            <a:ext cx="6498431" cy="5365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Стадии реализации перехода на новую схему работы сервисных служб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23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rvice-all-around_ms-powerpoint-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0" rIns="91440" bIns="45720" rtlCol="0">
        <a:normAutofit/>
      </a:bodyPr>
      <a:lstStyle>
        <a:defPPr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Service-all-around_ms-powerpoint-theme.thmx</Template>
  <TotalTime>1252</TotalTime>
  <Words>481</Words>
  <Application>Microsoft Office PowerPoint</Application>
  <PresentationFormat>Произвольный</PresentationFormat>
  <Paragraphs>119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Myriad Pro</vt:lpstr>
      <vt:lpstr>Roboto Lt</vt:lpstr>
      <vt:lpstr>Times New Roman</vt:lpstr>
      <vt:lpstr>Arial Narrow</vt:lpstr>
      <vt:lpstr>Service-all-around_ms-powerpoint-theme</vt:lpstr>
      <vt:lpstr>  Построение сервисной модели на предприятии. Опыт ECCO в России. </vt:lpstr>
      <vt:lpstr>О компании</vt:lpstr>
      <vt:lpstr>Сервисные подразделения ECCO</vt:lpstr>
      <vt:lpstr>Как они работали</vt:lpstr>
      <vt:lpstr>Нужно ли реализовывать сервисную модель</vt:lpstr>
      <vt:lpstr> </vt:lpstr>
      <vt:lpstr>         Типовая модель управления IT-услугами</vt:lpstr>
      <vt:lpstr> О подходе </vt:lpstr>
      <vt:lpstr>Стадии реализации перехода на новую схему работы сервисных служб </vt:lpstr>
      <vt:lpstr>Критерии выбора</vt:lpstr>
      <vt:lpstr>Как работает Service Desk в ECCO</vt:lpstr>
      <vt:lpstr>Результаты</vt:lpstr>
      <vt:lpstr>А где ROI и что получили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Seregey</dc:creator>
  <cp:lastModifiedBy>e.karabanova</cp:lastModifiedBy>
  <cp:revision>104</cp:revision>
  <dcterms:created xsi:type="dcterms:W3CDTF">2013-08-26T15:36:00Z</dcterms:created>
  <dcterms:modified xsi:type="dcterms:W3CDTF">2014-09-18T13:30:11Z</dcterms:modified>
</cp:coreProperties>
</file>