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8" r:id="rId1"/>
  </p:sldMasterIdLst>
  <p:sldIdLst>
    <p:sldId id="256" r:id="rId2"/>
    <p:sldId id="261" r:id="rId3"/>
    <p:sldId id="266" r:id="rId4"/>
    <p:sldId id="267" r:id="rId5"/>
    <p:sldId id="258" r:id="rId6"/>
    <p:sldId id="265" r:id="rId7"/>
    <p:sldId id="268" r:id="rId8"/>
    <p:sldId id="271" r:id="rId9"/>
    <p:sldId id="273" r:id="rId10"/>
    <p:sldId id="274" r:id="rId11"/>
    <p:sldId id="277" r:id="rId12"/>
    <p:sldId id="276" r:id="rId13"/>
    <p:sldId id="275" r:id="rId14"/>
    <p:sldId id="278" r:id="rId15"/>
    <p:sldId id="270" r:id="rId16"/>
    <p:sldId id="264" r:id="rId17"/>
  </p:sldIdLst>
  <p:sldSz cx="6858000" cy="5143500"/>
  <p:notesSz cx="6858000" cy="9144000"/>
  <p:embeddedFontLst>
    <p:embeddedFont>
      <p:font typeface="Myriad Pro" panose="020B050303040302020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Arial Narrow" panose="020B060602020203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7" autoAdjust="0"/>
    <p:restoredTop sz="94552" autoAdjust="0"/>
  </p:normalViewPr>
  <p:slideViewPr>
    <p:cSldViewPr snapToGrid="0" snapToObjects="1">
      <p:cViewPr varScale="1">
        <p:scale>
          <a:sx n="95" d="100"/>
          <a:sy n="95" d="100"/>
        </p:scale>
        <p:origin x="-1016" y="-60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1 speaker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88490" y="2855681"/>
            <a:ext cx="7032036" cy="18363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78594" y="2958611"/>
            <a:ext cx="4924128" cy="643698"/>
          </a:xfrm>
        </p:spPr>
        <p:txBody>
          <a:bodyPr wrap="square" anchor="ctr">
            <a:normAutofit/>
          </a:bodyPr>
          <a:lstStyle>
            <a:lvl1pPr algn="l">
              <a:defRPr sz="1700" spc="-31" baseline="0"/>
            </a:lvl1pPr>
          </a:lstStyle>
          <a:p>
            <a:r>
              <a:rPr lang="ru-RU" dirty="0" smtClean="0"/>
              <a:t>Название презентации (максимум </a:t>
            </a:r>
            <a:r>
              <a:rPr lang="en-US" dirty="0" smtClean="0"/>
              <a:t>2</a:t>
            </a:r>
            <a:r>
              <a:rPr lang="ru-RU" dirty="0" smtClean="0"/>
              <a:t> строки) /</a:t>
            </a:r>
            <a:r>
              <a:rPr lang="ru-RU" dirty="0" err="1" smtClean="0"/>
              <a:t>Presentation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en-US" dirty="0" smtClean="0"/>
              <a:t> (max 2 lines)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593" y="3915016"/>
            <a:ext cx="4559993" cy="204863"/>
          </a:xfrm>
        </p:spPr>
        <p:txBody>
          <a:bodyPr tIns="0">
            <a:normAutofit/>
          </a:bodyPr>
          <a:lstStyle>
            <a:lvl1pPr marL="0" indent="0" algn="l">
              <a:buNone/>
              <a:defRPr sz="1400" i="1" baseline="0">
                <a:solidFill>
                  <a:srgbClr val="032E6B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ФИ(О) спикера</a:t>
            </a:r>
            <a:r>
              <a:rPr lang="en-US" dirty="0" smtClean="0"/>
              <a:t> / Speaker name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78593" y="4071066"/>
            <a:ext cx="4559993" cy="480376"/>
          </a:xfrm>
        </p:spPr>
        <p:txBody>
          <a:bodyPr tIns="0" anchor="t">
            <a:normAutofit/>
          </a:bodyPr>
          <a:lstStyle>
            <a:lvl1pPr marL="0" indent="0">
              <a:buNone/>
              <a:defRPr sz="105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</a:t>
            </a:r>
            <a:r>
              <a:rPr lang="en-US" dirty="0" smtClean="0"/>
              <a:t> / Speaker position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5655173" y="2903889"/>
            <a:ext cx="918567" cy="79967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i="1"/>
            </a:lvl1pPr>
          </a:lstStyle>
          <a:p>
            <a:r>
              <a:rPr lang="ru-RU" dirty="0" smtClean="0"/>
              <a:t>Логотип компании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6484" y="4706763"/>
            <a:ext cx="6339840" cy="419100"/>
          </a:xfrm>
          <a:prstGeom prst="rect">
            <a:avLst/>
          </a:prstGeom>
        </p:spPr>
        <p:txBody>
          <a:bodyPr vert="horz" wrap="square" lIns="91440" tIns="0" rIns="91440" bIns="45720" rtlCol="0" anchor="b">
            <a:noAutofit/>
          </a:bodyPr>
          <a:lstStyle/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V Всероссийская конференция itSMF </a:t>
            </a:r>
          </a:p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Москва, Российская академия наук, 17-18 сентября 2014  |  www.itsmfcon.ru/2014</a:t>
            </a:r>
            <a:endParaRPr lang="ru-RU" sz="900" dirty="0" smtClean="0">
              <a:latin typeface="Arial Narrow" panose="020B0606020202030204" pitchFamily="34" charset="0"/>
            </a:endParaRPr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27296" y="4695774"/>
            <a:ext cx="919162" cy="376236"/>
            <a:chOff x="7131844" y="116683"/>
            <a:chExt cx="919162" cy="376236"/>
          </a:xfrm>
        </p:grpSpPr>
        <p:sp>
          <p:nvSpPr>
            <p:cNvPr id="14" name="TextBox 13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" name="Прямая соединительная линия 8"/>
          <p:cNvCxnSpPr/>
          <p:nvPr userDrawn="1"/>
        </p:nvCxnSpPr>
        <p:spPr>
          <a:xfrm>
            <a:off x="151121" y="3703561"/>
            <a:ext cx="6354454" cy="0"/>
          </a:xfrm>
          <a:prstGeom prst="line">
            <a:avLst/>
          </a:prstGeom>
          <a:ln w="952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C:\Users\анатолий\Desktop\stamp_crop_E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7" y="1193371"/>
            <a:ext cx="1530594" cy="153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8"/>
          <p:cNvSpPr>
            <a:spLocks noGrp="1"/>
          </p:cNvSpPr>
          <p:nvPr>
            <p:ph type="body" sz="quarter" idx="12" hasCustomPrompt="1"/>
          </p:nvPr>
        </p:nvSpPr>
        <p:spPr>
          <a:xfrm rot="17400000">
            <a:off x="4918932" y="1382077"/>
            <a:ext cx="1159200" cy="1159200"/>
          </a:xfrm>
          <a:noFill/>
        </p:spPr>
        <p:txBody>
          <a:bodyPr spcFirstLastPara="1" wrap="square" lIns="36000" numCol="1" rtlCol="0">
            <a:prstTxWarp prst="textArchDown">
              <a:avLst>
                <a:gd name="adj" fmla="val 20644464"/>
              </a:avLst>
            </a:prstTxWarp>
            <a:spAutoFit/>
          </a:bodyPr>
          <a:lstStyle>
            <a:lvl1pPr>
              <a:defRPr lang="en-US" sz="1200" b="0" baseline="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457200"/>
            <a:r>
              <a:rPr lang="ru-RU" dirty="0" smtClean="0"/>
              <a:t>Эксперт / </a:t>
            </a:r>
            <a:r>
              <a:rPr lang="en-US" dirty="0" smtClean="0"/>
              <a:t>Expert</a:t>
            </a:r>
            <a:endParaRPr lang="en-US" dirty="0"/>
          </a:p>
        </p:txBody>
      </p:sp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1" y="640279"/>
            <a:ext cx="3261824" cy="10042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7072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2 speakers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88490" y="2855681"/>
            <a:ext cx="7032036" cy="18363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78594" y="2958611"/>
            <a:ext cx="4924128" cy="643698"/>
          </a:xfrm>
        </p:spPr>
        <p:txBody>
          <a:bodyPr wrap="square" anchor="ctr">
            <a:normAutofit/>
          </a:bodyPr>
          <a:lstStyle>
            <a:lvl1pPr algn="l">
              <a:defRPr sz="1700" spc="-31" baseline="0"/>
            </a:lvl1pPr>
          </a:lstStyle>
          <a:p>
            <a:r>
              <a:rPr lang="ru-RU" dirty="0" smtClean="0"/>
              <a:t>Название презентации (максимум </a:t>
            </a:r>
            <a:r>
              <a:rPr lang="en-US" dirty="0" smtClean="0"/>
              <a:t>2</a:t>
            </a:r>
            <a:r>
              <a:rPr lang="ru-RU" dirty="0" smtClean="0"/>
              <a:t> строки) /</a:t>
            </a:r>
            <a:r>
              <a:rPr lang="ru-RU" dirty="0" err="1" smtClean="0"/>
              <a:t>Presentation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en-US" dirty="0" smtClean="0"/>
              <a:t>(max 2 lines)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5655173" y="2903889"/>
            <a:ext cx="918567" cy="79967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i="1"/>
            </a:lvl1pPr>
          </a:lstStyle>
          <a:p>
            <a:r>
              <a:rPr lang="ru-RU" dirty="0" smtClean="0"/>
              <a:t>Логотип компании</a:t>
            </a:r>
            <a:endParaRPr lang="en-US" dirty="0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151121" y="3703561"/>
            <a:ext cx="6354454" cy="0"/>
          </a:xfrm>
          <a:prstGeom prst="line">
            <a:avLst/>
          </a:prstGeom>
          <a:ln w="952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594" y="3790305"/>
            <a:ext cx="3981926" cy="191667"/>
          </a:xfrm>
        </p:spPr>
        <p:txBody>
          <a:bodyPr tIns="0"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000" i="1" baseline="0">
                <a:solidFill>
                  <a:srgbClr val="032E6B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ФИ(О) спикера_1</a:t>
            </a:r>
            <a:r>
              <a:rPr lang="en-US" dirty="0" smtClean="0"/>
              <a:t> / Speaker name 1</a:t>
            </a:r>
          </a:p>
        </p:txBody>
      </p:sp>
      <p:sp>
        <p:nvSpPr>
          <p:cNvPr id="3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78594" y="3945423"/>
            <a:ext cx="3985598" cy="187957"/>
          </a:xfrm>
        </p:spPr>
        <p:txBody>
          <a:bodyPr tIns="0" anchor="t">
            <a:normAutofit/>
          </a:bodyPr>
          <a:lstStyle>
            <a:lvl1pPr marL="0" indent="0">
              <a:spcBef>
                <a:spcPts val="0"/>
              </a:spcBef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Должность_1</a:t>
            </a:r>
            <a:r>
              <a:rPr lang="en-US" dirty="0" smtClean="0"/>
              <a:t> / Speaker 1 position</a:t>
            </a:r>
            <a:endParaRPr lang="en-US" dirty="0"/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74922" y="4371730"/>
            <a:ext cx="3985598" cy="237202"/>
          </a:xfrm>
        </p:spPr>
        <p:txBody>
          <a:bodyPr tIns="0" anchor="t">
            <a:normAutofit/>
          </a:bodyPr>
          <a:lstStyle>
            <a:lvl1pPr marL="0" indent="0">
              <a:spcBef>
                <a:spcPts val="0"/>
              </a:spcBef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Должность_2</a:t>
            </a:r>
            <a:r>
              <a:rPr lang="en-US" dirty="0" smtClean="0"/>
              <a:t> / Speaker 2 position</a:t>
            </a:r>
            <a:endParaRPr lang="en-US" dirty="0"/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74922" y="4227809"/>
            <a:ext cx="3981926" cy="187820"/>
          </a:xfrm>
        </p:spPr>
        <p:txBody>
          <a:bodyPr t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i="1" baseline="0">
                <a:solidFill>
                  <a:srgbClr val="032E6B"/>
                </a:solidFill>
              </a:defRPr>
            </a:lvl1pPr>
          </a:lstStyle>
          <a:p>
            <a:r>
              <a:rPr lang="ru-RU" dirty="0" smtClean="0"/>
              <a:t>ФИ(О) спикера_2</a:t>
            </a:r>
            <a:r>
              <a:rPr lang="en-US" dirty="0" smtClean="0"/>
              <a:t> /  Speaker name 2</a:t>
            </a:r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1" y="640279"/>
            <a:ext cx="3261824" cy="1004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Группа 21"/>
          <p:cNvGrpSpPr/>
          <p:nvPr userDrawn="1"/>
        </p:nvGrpSpPr>
        <p:grpSpPr>
          <a:xfrm>
            <a:off x="27296" y="4695774"/>
            <a:ext cx="919162" cy="376236"/>
            <a:chOff x="7131844" y="116683"/>
            <a:chExt cx="919162" cy="376236"/>
          </a:xfrm>
        </p:grpSpPr>
        <p:sp>
          <p:nvSpPr>
            <p:cNvPr id="24" name="TextBox 23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TextBox 26"/>
          <p:cNvSpPr txBox="1"/>
          <p:nvPr userDrawn="1"/>
        </p:nvSpPr>
        <p:spPr>
          <a:xfrm>
            <a:off x="506484" y="4706763"/>
            <a:ext cx="6339840" cy="419100"/>
          </a:xfrm>
          <a:prstGeom prst="rect">
            <a:avLst/>
          </a:prstGeom>
        </p:spPr>
        <p:txBody>
          <a:bodyPr vert="horz" wrap="square" lIns="91440" tIns="0" rIns="91440" bIns="45720" rtlCol="0" anchor="b">
            <a:noAutofit/>
          </a:bodyPr>
          <a:lstStyle/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V Всероссийская конференция itSMF </a:t>
            </a:r>
          </a:p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Москва, Российская академия наук, 17-18 сентября 2014  |  www.itsmfcon.ru/2014</a:t>
            </a:r>
            <a:endParaRPr lang="ru-RU" sz="900" dirty="0" smtClean="0">
              <a:latin typeface="Arial Narrow" panose="020B0606020202030204" pitchFamily="34" charset="0"/>
            </a:endParaRPr>
          </a:p>
        </p:txBody>
      </p:sp>
      <p:pic>
        <p:nvPicPr>
          <p:cNvPr id="28" name="Picture 4" descr="C:\Users\анатолий\Desktop\stamp_crop_E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7" y="1193371"/>
            <a:ext cx="1530594" cy="153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Placeholder 8"/>
          <p:cNvSpPr>
            <a:spLocks noGrp="1"/>
          </p:cNvSpPr>
          <p:nvPr>
            <p:ph type="body" sz="quarter" idx="12" hasCustomPrompt="1"/>
          </p:nvPr>
        </p:nvSpPr>
        <p:spPr>
          <a:xfrm rot="17400000">
            <a:off x="4918932" y="1382077"/>
            <a:ext cx="1159200" cy="1159200"/>
          </a:xfrm>
          <a:noFill/>
        </p:spPr>
        <p:txBody>
          <a:bodyPr spcFirstLastPara="1" wrap="square" lIns="36000" numCol="1" rtlCol="0">
            <a:prstTxWarp prst="textArchDown">
              <a:avLst>
                <a:gd name="adj" fmla="val 20644464"/>
              </a:avLst>
            </a:prstTxWarp>
            <a:spAutoFit/>
          </a:bodyPr>
          <a:lstStyle>
            <a:lvl1pPr>
              <a:defRPr lang="en-US" sz="1200" b="0" baseline="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457200"/>
            <a:r>
              <a:rPr lang="ru-RU" dirty="0" smtClean="0"/>
              <a:t>Эксперт / </a:t>
            </a:r>
            <a:r>
              <a:rPr lang="en-US" dirty="0" smtClean="0"/>
              <a:t>Expert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158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7" y="843565"/>
            <a:ext cx="6498431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7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56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2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4" y="843565"/>
            <a:ext cx="3250406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1" y="843565"/>
            <a:ext cx="3250406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5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8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76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: 2 columns, 2 titl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4" y="1203599"/>
            <a:ext cx="3250406" cy="323981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4" y="771525"/>
            <a:ext cx="3250406" cy="431800"/>
          </a:xfrm>
        </p:spPr>
        <p:txBody>
          <a:bodyPr/>
          <a:lstStyle>
            <a:lvl1pPr marL="0" indent="0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 hasCustomPrompt="1"/>
          </p:nvPr>
        </p:nvSpPr>
        <p:spPr>
          <a:xfrm>
            <a:off x="3429001" y="1203599"/>
            <a:ext cx="3250406" cy="323981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1" y="771525"/>
            <a:ext cx="3250406" cy="431800"/>
          </a:xfrm>
        </p:spPr>
        <p:txBody>
          <a:bodyPr/>
          <a:lstStyle>
            <a:lvl1pPr marL="0" indent="0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6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8" descr="itSMF_Russia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447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7" y="1779662"/>
            <a:ext cx="6498431" cy="1583928"/>
          </a:xfrm>
        </p:spPr>
        <p:txBody>
          <a:bodyPr anchor="ctr"/>
          <a:lstStyle>
            <a:lvl1pPr marL="0" indent="0" algn="ctr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ru-RU" dirty="0" smtClean="0"/>
              <a:t>Тезис / </a:t>
            </a:r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5831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Picture 8" descr="itSMF_Russia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87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178597" y="855671"/>
            <a:ext cx="6498431" cy="36607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3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6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76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0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65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-88210" y="1137899"/>
            <a:ext cx="7032036" cy="99342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82704" y="4803998"/>
            <a:ext cx="1890210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3" y="1454714"/>
            <a:ext cx="6498431" cy="359792"/>
          </a:xfrm>
        </p:spPr>
        <p:txBody>
          <a:bodyPr anchor="ctr"/>
          <a:lstStyle>
            <a:lvl1pPr marL="0" indent="0" algn="ctr">
              <a:buNone/>
              <a:defRPr sz="1400" b="1" i="1" baseline="0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ru-RU" dirty="0" smtClean="0"/>
              <a:t>Текст заключительного слайда / </a:t>
            </a:r>
            <a:r>
              <a:rPr lang="en-US" dirty="0" smtClean="0"/>
              <a:t>Last slide text</a:t>
            </a:r>
            <a:endParaRPr lang="en-US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88210" y="4663440"/>
            <a:ext cx="7032036" cy="57585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41781" y="4857338"/>
            <a:ext cx="3574442" cy="216024"/>
          </a:xfrm>
        </p:spPr>
        <p:txBody>
          <a:bodyPr tIns="0" anchor="t">
            <a:normAutofit/>
          </a:bodyPr>
          <a:lstStyle>
            <a:lvl1pPr marL="0" indent="0" algn="ctr"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Адрес сайта / </a:t>
            </a:r>
            <a:r>
              <a:rPr lang="en-US" dirty="0" smtClean="0"/>
              <a:t>Website </a:t>
            </a:r>
            <a:r>
              <a:rPr lang="en-US" dirty="0" err="1" smtClean="0"/>
              <a:t>url</a:t>
            </a:r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2888940" y="3868235"/>
            <a:ext cx="1080120" cy="57539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ru-RU" dirty="0" smtClean="0"/>
              <a:t>Логотип / </a:t>
            </a:r>
            <a:r>
              <a:rPr lang="en-US" dirty="0" smtClean="0"/>
              <a:t>Logo</a:t>
            </a:r>
            <a:endParaRPr lang="en-US" dirty="0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122546" y="161874"/>
            <a:ext cx="919162" cy="376236"/>
            <a:chOff x="7131844" y="116683"/>
            <a:chExt cx="919162" cy="376236"/>
          </a:xfrm>
        </p:grpSpPr>
        <p:sp>
          <p:nvSpPr>
            <p:cNvPr id="12" name="TextBox 11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565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597" y="206382"/>
            <a:ext cx="6498431" cy="493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97" y="987430"/>
            <a:ext cx="6498431" cy="3455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8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60" r:id="rId3"/>
    <p:sldLayoutId id="2147483671" r:id="rId4"/>
    <p:sldLayoutId id="2147483672" r:id="rId5"/>
    <p:sldLayoutId id="2147483673" r:id="rId6"/>
    <p:sldLayoutId id="2147483675" r:id="rId7"/>
    <p:sldLayoutId id="2147483678" r:id="rId8"/>
    <p:sldLayoutId id="2147483676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178" rtl="0" eaLnBrk="1" latinLnBrk="0" hangingPunct="1">
        <a:spcBef>
          <a:spcPct val="0"/>
        </a:spcBef>
        <a:buNone/>
        <a:defRPr sz="2000" b="1" i="1" kern="1200">
          <a:solidFill>
            <a:srgbClr val="032E6B"/>
          </a:solidFill>
          <a:latin typeface="Myriad Pro"/>
          <a:ea typeface="+mj-ea"/>
          <a:cs typeface="Myriad Pro"/>
        </a:defRPr>
      </a:lvl1pPr>
    </p:titleStyle>
    <p:bodyStyle>
      <a:lvl1pPr marL="342882" indent="-342882" algn="l" defTabSz="457178" rtl="0" eaLnBrk="1" latinLnBrk="0" hangingPunct="1">
        <a:spcBef>
          <a:spcPct val="20000"/>
        </a:spcBef>
        <a:buClr>
          <a:srgbClr val="A41D48"/>
        </a:buClr>
        <a:buFont typeface="Arial"/>
        <a:buChar char="•"/>
        <a:defRPr sz="120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742913" indent="-285737" algn="l" defTabSz="457178" rtl="0" eaLnBrk="1" latinLnBrk="0" hangingPunct="1">
        <a:spcBef>
          <a:spcPct val="20000"/>
        </a:spcBef>
        <a:buClrTx/>
        <a:buFont typeface="Arial"/>
        <a:buChar char="•"/>
        <a:defRPr sz="1100" i="1" kern="1200">
          <a:solidFill>
            <a:schemeClr val="bg1">
              <a:lumMod val="50000"/>
            </a:schemeClr>
          </a:solidFill>
          <a:latin typeface="Myriad Pro"/>
          <a:ea typeface="+mn-ea"/>
          <a:cs typeface="Myriad Pro"/>
        </a:defRPr>
      </a:lvl2pPr>
      <a:lvl3pPr marL="1142942" indent="-228589" algn="l" defTabSz="457178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051" kern="1200">
          <a:solidFill>
            <a:srgbClr val="7F7F7F"/>
          </a:solidFill>
          <a:latin typeface="Myriad Pro"/>
          <a:ea typeface="+mn-ea"/>
          <a:cs typeface="Myriad Pro"/>
        </a:defRPr>
      </a:lvl3pPr>
      <a:lvl4pPr marL="1600120" indent="-228589" algn="l" defTabSz="457178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–"/>
        <a:defRPr sz="1000" kern="1200">
          <a:solidFill>
            <a:srgbClr val="7F7F7F"/>
          </a:solidFill>
          <a:latin typeface="Myriad Pro"/>
          <a:ea typeface="+mn-ea"/>
          <a:cs typeface="Myriad Pro"/>
        </a:defRPr>
      </a:lvl4pPr>
      <a:lvl5pPr marL="2057298" indent="-228589" algn="l" defTabSz="457178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4" y="2958611"/>
            <a:ext cx="5212556" cy="643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Покорение </a:t>
            </a:r>
            <a:r>
              <a:rPr lang="ru-RU" dirty="0"/>
              <a:t>соседних планет: </a:t>
            </a:r>
            <a:r>
              <a:rPr lang="ru-RU" dirty="0" smtClean="0"/>
              <a:t>создание </a:t>
            </a:r>
            <a:r>
              <a:rPr lang="ru-RU" dirty="0"/>
              <a:t>единого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err="1" smtClean="0"/>
              <a:t>Service</a:t>
            </a:r>
            <a:r>
              <a:rPr lang="ru-RU" dirty="0" smtClean="0"/>
              <a:t> </a:t>
            </a:r>
            <a:r>
              <a:rPr lang="ru-RU" dirty="0" err="1"/>
              <a:t>Desk</a:t>
            </a:r>
            <a:r>
              <a:rPr lang="ru-RU" dirty="0"/>
              <a:t> для всех сервисных подразделений </a:t>
            </a:r>
            <a:r>
              <a:rPr lang="ru-RU" dirty="0" smtClean="0"/>
              <a:t>компании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Василий Поляков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78594" y="4071066"/>
            <a:ext cx="3593306" cy="480376"/>
          </a:xfrm>
        </p:spPr>
        <p:txBody>
          <a:bodyPr/>
          <a:lstStyle/>
          <a:p>
            <a:r>
              <a:rPr lang="ru-RU" dirty="0"/>
              <a:t>Руководитель проекта по развитию системы </a:t>
            </a:r>
            <a:r>
              <a:rPr lang="en-US" dirty="0" smtClean="0"/>
              <a:t>Service Desk </a:t>
            </a:r>
            <a:r>
              <a:rPr lang="ru-RU" dirty="0" smtClean="0"/>
              <a:t>ОАО «Седьмой континент» </a:t>
            </a:r>
            <a:r>
              <a:rPr lang="en-US" dirty="0" smtClean="0"/>
              <a:t>www.7cont.ru</a:t>
            </a:r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6477" b="6477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74" y="3902892"/>
            <a:ext cx="586240" cy="58624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 rot="17400000">
            <a:off x="4887015" y="1306832"/>
            <a:ext cx="1279105" cy="1206532"/>
          </a:xfrm>
        </p:spPr>
        <p:txBody>
          <a:bodyPr/>
          <a:lstStyle/>
          <a:p>
            <a:r>
              <a:rPr lang="ru-RU" dirty="0"/>
              <a:t>Андрей Косыгин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9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8594" y="843566"/>
            <a:ext cx="4336256" cy="2395244"/>
          </a:xfrm>
        </p:spPr>
        <p:txBody>
          <a:bodyPr>
            <a:normAutofit/>
          </a:bodyPr>
          <a:lstStyle/>
          <a:p>
            <a:r>
              <a:rPr lang="ru-RU" sz="1600" dirty="0"/>
              <a:t>Требования к системе, схожие с обработкой ИТ запросов</a:t>
            </a:r>
          </a:p>
          <a:p>
            <a:r>
              <a:rPr lang="ru-RU" sz="1600" dirty="0"/>
              <a:t>Уже внедренная система</a:t>
            </a:r>
          </a:p>
          <a:p>
            <a:pPr lvl="1"/>
            <a:r>
              <a:rPr lang="ru-RU" sz="1200" dirty="0"/>
              <a:t>Директора магазинов  уже следят за запросами</a:t>
            </a:r>
          </a:p>
          <a:p>
            <a:pPr lvl="1"/>
            <a:r>
              <a:rPr lang="ru-RU" sz="1200" dirty="0"/>
              <a:t>Частично заполнена информация по магазинам</a:t>
            </a:r>
          </a:p>
          <a:p>
            <a:r>
              <a:rPr lang="ru-RU" sz="1600" dirty="0"/>
              <a:t>Гибкость платформы NSD</a:t>
            </a:r>
          </a:p>
          <a:p>
            <a:r>
              <a:rPr lang="ru-RU" sz="1600" dirty="0"/>
              <a:t>Короткий срок разработки и </a:t>
            </a:r>
            <a:r>
              <a:rPr lang="ru-RU" sz="1600" dirty="0" smtClean="0"/>
              <a:t>внедрения</a:t>
            </a:r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Жалобы и обращения клиентов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l="343" r="38153"/>
          <a:stretch/>
        </p:blipFill>
        <p:spPr>
          <a:xfrm>
            <a:off x="4514850" y="873900"/>
            <a:ext cx="2047878" cy="2030530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 rotWithShape="1">
          <a:blip r:embed="rId3"/>
          <a:srcRect t="-217" b="31038"/>
          <a:stretch/>
        </p:blipFill>
        <p:spPr>
          <a:xfrm>
            <a:off x="1377848" y="2925139"/>
            <a:ext cx="4099927" cy="163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88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Примеры жалоб и обращений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132026" y="862492"/>
            <a:ext cx="6628006" cy="3700425"/>
            <a:chOff x="49022" y="925415"/>
            <a:chExt cx="8935759" cy="498884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2" y="925415"/>
              <a:ext cx="4579783" cy="2514951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4998" y="925415"/>
              <a:ext cx="4579783" cy="282932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66" y="3335008"/>
              <a:ext cx="4565494" cy="2579254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4998" y="3564835"/>
              <a:ext cx="4544060" cy="23220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424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8593" y="843565"/>
            <a:ext cx="3240881" cy="359985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Создания заявок на портале </a:t>
            </a:r>
            <a:r>
              <a:rPr lang="ru-RU" sz="1600" dirty="0"/>
              <a:t>самообслуживания</a:t>
            </a:r>
          </a:p>
          <a:p>
            <a:r>
              <a:rPr lang="ru-RU" sz="1600" dirty="0"/>
              <a:t>Почтовые </a:t>
            </a:r>
            <a:r>
              <a:rPr lang="ru-RU" sz="1600" dirty="0" smtClean="0"/>
              <a:t>оповещения о согласовании</a:t>
            </a:r>
            <a:endParaRPr lang="ru-RU" sz="1600" dirty="0"/>
          </a:p>
          <a:p>
            <a:r>
              <a:rPr lang="ru-RU" sz="1600" dirty="0" smtClean="0"/>
              <a:t>Согласование </a:t>
            </a:r>
            <a:r>
              <a:rPr lang="ru-RU" sz="1600" dirty="0"/>
              <a:t>прямо в письме</a:t>
            </a:r>
            <a:endParaRPr lang="en-US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Согласования</a:t>
            </a:r>
            <a:endParaRPr lang="ru-RU" dirty="0"/>
          </a:p>
        </p:txBody>
      </p:sp>
      <p:pic>
        <p:nvPicPr>
          <p:cNvPr id="5" name="Рисунок 3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817771"/>
            <a:ext cx="57626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91415"/>
            <a:ext cx="3019428" cy="142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86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927" y="1931516"/>
            <a:ext cx="1272498" cy="11730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971" y="3416187"/>
            <a:ext cx="1805653" cy="10508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626" y="1975992"/>
            <a:ext cx="1256634" cy="1173072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8593" y="843565"/>
            <a:ext cx="3583781" cy="3599855"/>
          </a:xfrm>
        </p:spPr>
        <p:txBody>
          <a:bodyPr/>
          <a:lstStyle/>
          <a:p>
            <a:r>
              <a:rPr lang="ru-RU" dirty="0"/>
              <a:t>Типы оборудования</a:t>
            </a:r>
            <a:r>
              <a:rPr lang="en-US" dirty="0"/>
              <a:t>:</a:t>
            </a:r>
          </a:p>
          <a:p>
            <a:pPr lvl="1"/>
            <a:r>
              <a:rPr lang="ru-RU" dirty="0"/>
              <a:t>Основное средство (ОС)</a:t>
            </a:r>
          </a:p>
          <a:p>
            <a:pPr lvl="1"/>
            <a:r>
              <a:rPr lang="ru-RU" dirty="0"/>
              <a:t>Другое оборудование(не ОС)</a:t>
            </a:r>
          </a:p>
          <a:p>
            <a:pPr lvl="1"/>
            <a:r>
              <a:rPr lang="ru-RU" dirty="0"/>
              <a:t>Расходные материалы(учет по кол-ву)</a:t>
            </a:r>
          </a:p>
          <a:p>
            <a:pPr lvl="1"/>
            <a:r>
              <a:rPr lang="ru-RU" dirty="0"/>
              <a:t>Арендное оборудование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4"/>
          </p:nvPr>
        </p:nvSpPr>
        <p:spPr>
          <a:xfrm>
            <a:off x="3457575" y="843565"/>
            <a:ext cx="3221831" cy="3599855"/>
          </a:xfrm>
        </p:spPr>
        <p:txBody>
          <a:bodyPr/>
          <a:lstStyle/>
          <a:p>
            <a:r>
              <a:rPr lang="ru-RU" dirty="0" smtClean="0"/>
              <a:t>Интеграция со Сбербанком</a:t>
            </a:r>
          </a:p>
          <a:p>
            <a:pPr lvl="1"/>
            <a:r>
              <a:rPr lang="ru-RU" dirty="0"/>
              <a:t>Учет </a:t>
            </a:r>
            <a:r>
              <a:rPr lang="ru-RU" dirty="0" err="1"/>
              <a:t>пин-падов</a:t>
            </a:r>
            <a:r>
              <a:rPr lang="ru-RU" dirty="0"/>
              <a:t> в магазинах</a:t>
            </a:r>
          </a:p>
          <a:p>
            <a:pPr lvl="1"/>
            <a:r>
              <a:rPr lang="ru-RU" dirty="0"/>
              <a:t>Оповещение подрядчика о запросах</a:t>
            </a:r>
          </a:p>
          <a:p>
            <a:pPr marL="457176" lvl="1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Учет оборудования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2374" y="1689619"/>
            <a:ext cx="2847976" cy="20277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t="-450" b="2989"/>
          <a:stretch/>
        </p:blipFill>
        <p:spPr>
          <a:xfrm>
            <a:off x="4513870" y="3509552"/>
            <a:ext cx="1182080" cy="1053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199" y="3126944"/>
            <a:ext cx="1112468" cy="141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1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8593" y="843565"/>
            <a:ext cx="3873643" cy="3599855"/>
          </a:xfrm>
        </p:spPr>
        <p:txBody>
          <a:bodyPr>
            <a:normAutofit/>
          </a:bodyPr>
          <a:lstStyle/>
          <a:p>
            <a:r>
              <a:rPr lang="ru-RU" sz="1400" dirty="0"/>
              <a:t>Уже есть</a:t>
            </a:r>
            <a:r>
              <a:rPr lang="en-US" sz="1400" dirty="0"/>
              <a:t>:</a:t>
            </a:r>
          </a:p>
          <a:p>
            <a:pPr lvl="1"/>
            <a:r>
              <a:rPr lang="ru-RU" sz="1200" dirty="0"/>
              <a:t>Обработка жалоб и возобновленных запросов</a:t>
            </a:r>
          </a:p>
          <a:p>
            <a:pPr lvl="1"/>
            <a:r>
              <a:rPr lang="ru-RU" sz="1200" dirty="0"/>
              <a:t>Выборочная проверка запросов</a:t>
            </a:r>
          </a:p>
          <a:p>
            <a:r>
              <a:rPr lang="ru-RU" sz="1400" dirty="0"/>
              <a:t>Планы</a:t>
            </a:r>
            <a:r>
              <a:rPr lang="en-US" sz="1400" dirty="0"/>
              <a:t>:</a:t>
            </a:r>
            <a:endParaRPr lang="ru-RU" sz="1400" dirty="0"/>
          </a:p>
          <a:p>
            <a:pPr lvl="1"/>
            <a:r>
              <a:rPr lang="ru-RU" sz="1200" dirty="0"/>
              <a:t>Отслеживание оценок и исполнение </a:t>
            </a:r>
            <a:r>
              <a:rPr lang="en-US" sz="1200" dirty="0"/>
              <a:t>SLA</a:t>
            </a:r>
            <a:r>
              <a:rPr lang="ru-RU" sz="1200" dirty="0"/>
              <a:t> </a:t>
            </a:r>
          </a:p>
          <a:p>
            <a:pPr lvl="1"/>
            <a:r>
              <a:rPr lang="ru-RU" sz="1200" dirty="0"/>
              <a:t>Разбор случаев нарушений </a:t>
            </a:r>
            <a:r>
              <a:rPr lang="en-US" sz="1200" dirty="0"/>
              <a:t>SLA</a:t>
            </a:r>
            <a:r>
              <a:rPr lang="ru-RU" sz="1200" dirty="0"/>
              <a:t> и плохих оценок</a:t>
            </a:r>
          </a:p>
          <a:p>
            <a:pPr lvl="1"/>
            <a:r>
              <a:rPr lang="ru-RU" sz="1200" dirty="0"/>
              <a:t>Установка дополнительных специфических ключевых показателей для каждой услуги</a:t>
            </a:r>
          </a:p>
          <a:p>
            <a:pPr lvl="1"/>
            <a:r>
              <a:rPr lang="ru-RU" sz="1200" dirty="0"/>
              <a:t>Создание отчетов для отслеживания показателей</a:t>
            </a:r>
          </a:p>
          <a:p>
            <a:pPr lvl="1"/>
            <a:r>
              <a:rPr lang="ru-RU" sz="1200" dirty="0"/>
              <a:t>Привязка показателей к премии или нематериальная мотивация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 качества</a:t>
            </a:r>
            <a:endParaRPr lang="ru-RU" dirty="0"/>
          </a:p>
        </p:txBody>
      </p:sp>
      <p:pic>
        <p:nvPicPr>
          <p:cNvPr id="5122" name="Picture 2" descr="https://encrypted-tbn3.gstatic.com/images?q=tbn:ANd9GcTHFzSdq8Cpp8riLiqP3QL0xHp7QgOYutfpL_x514NhHjmsFvT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063" y="1533026"/>
            <a:ext cx="22098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37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hadyrecords.ru/wp-content/uploads/2014/02/fa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98" y="2473693"/>
            <a:ext cx="5423872" cy="211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Принцип непрерывного развития действительно удобен и работает</a:t>
            </a:r>
          </a:p>
          <a:p>
            <a:r>
              <a:rPr lang="ru-RU" dirty="0"/>
              <a:t>Объединение служб упрощает работу и позволяет экономить до 15% только на ФОТ</a:t>
            </a:r>
          </a:p>
          <a:p>
            <a:r>
              <a:rPr lang="ru-RU" dirty="0"/>
              <a:t>Бизнес видит улучшения в работе и выступает с собственными предложениями</a:t>
            </a:r>
          </a:p>
          <a:p>
            <a:r>
              <a:rPr lang="ru-RU" dirty="0" smtClean="0"/>
              <a:t>Инструменты используются бизнесом, например отчет по жалобам – один из источников информации для рейтинга директоров по которому принимаются кадровые решения</a:t>
            </a:r>
          </a:p>
          <a:p>
            <a:endParaRPr lang="ru-RU" dirty="0"/>
          </a:p>
          <a:p>
            <a:r>
              <a:rPr lang="ru-RU" dirty="0"/>
              <a:t>Буду рад ответить на ваши </a:t>
            </a:r>
            <a:r>
              <a:rPr lang="ru-RU" dirty="0" smtClean="0"/>
              <a:t>вопросы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и вопросы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47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www.itsmfcon.ru</a:t>
            </a:r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68" b="368"/>
          <a:stretch>
            <a:fillRect/>
          </a:stretch>
        </p:blipFill>
        <p:spPr>
          <a:xfrm>
            <a:off x="2889250" y="3371850"/>
            <a:ext cx="1079500" cy="107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путешествия</a:t>
            </a:r>
            <a:endParaRPr lang="ru-RU" dirty="0"/>
          </a:p>
        </p:txBody>
      </p:sp>
      <p:pic>
        <p:nvPicPr>
          <p:cNvPr id="3076" name="Picture 4" descr="http://sv-rasseniya.narod.ru/wp-content/uploads/2010/hrono/4-pervaya/foto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27" y="788444"/>
            <a:ext cx="6870327" cy="366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/>
          <p:cNvSpPr/>
          <p:nvPr/>
        </p:nvSpPr>
        <p:spPr>
          <a:xfrm rot="20780100">
            <a:off x="1875518" y="2756494"/>
            <a:ext cx="3094635" cy="566085"/>
          </a:xfrm>
          <a:prstGeom prst="rightArrow">
            <a:avLst>
              <a:gd name="adj1" fmla="val 35382"/>
              <a:gd name="adj2" fmla="val 5356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288" y="2834224"/>
            <a:ext cx="1655546" cy="410624"/>
          </a:xfrm>
          <a:prstGeom prst="rect">
            <a:avLst/>
          </a:prstGeom>
        </p:spPr>
        <p:txBody>
          <a:bodyPr vert="horz" wrap="square" lIns="91440" tIns="0" rIns="91440" bIns="45720" rtlCol="0"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Helpdesk</a:t>
            </a:r>
            <a:endParaRPr lang="ru-RU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03905" y="3680113"/>
            <a:ext cx="1655546" cy="410624"/>
          </a:xfrm>
          <a:prstGeom prst="rect">
            <a:avLst/>
          </a:prstGeom>
        </p:spPr>
        <p:txBody>
          <a:bodyPr vert="horz" wrap="square" lIns="91440" tIns="0" rIns="91440" bIns="45720" rtlCol="0"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Пояс теории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1482" y="2834224"/>
            <a:ext cx="1655546" cy="410624"/>
          </a:xfrm>
          <a:prstGeom prst="rect">
            <a:avLst/>
          </a:prstGeom>
        </p:spPr>
        <p:txBody>
          <a:bodyPr vert="horz" wrap="square" lIns="91440" tIns="0" rIns="91440" bIns="45720" rtlCol="0">
            <a:no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Поддержка бизнеса</a:t>
            </a:r>
          </a:p>
        </p:txBody>
      </p:sp>
    </p:spTree>
    <p:extLst>
      <p:ext uri="{BB962C8B-B14F-4D97-AF65-F5344CB8AC3E}">
        <p14:creationId xmlns:p14="http://schemas.microsoft.com/office/powerpoint/2010/main" val="309287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http://spox.ru/uploads/classification/cards/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17" y="2988835"/>
            <a:ext cx="521107" cy="52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http://spox.ru/uploads/classification/cards/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537" y="3329308"/>
            <a:ext cx="521107" cy="52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ttp://spox.ru/uploads/classification/cards/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126" y="2756621"/>
            <a:ext cx="521107" cy="52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http://spox.ru/uploads/classification/cards/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718" y="1695127"/>
            <a:ext cx="521107" cy="52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http://spox.ru/uploads/classification/cards/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18" y="1035954"/>
            <a:ext cx="521107" cy="52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http://spox.ru/uploads/classification/cards/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409" y="1606630"/>
            <a:ext cx="521107" cy="52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Управление услугами </a:t>
            </a:r>
          </a:p>
          <a:p>
            <a:pPr lvl="1"/>
            <a:r>
              <a:rPr lang="ru-RU" dirty="0" smtClean="0"/>
              <a:t>Разговор в терминах бизнеса</a:t>
            </a:r>
          </a:p>
          <a:p>
            <a:pPr lvl="1"/>
            <a:r>
              <a:rPr lang="ru-RU" dirty="0" smtClean="0"/>
              <a:t>Прозрачность</a:t>
            </a:r>
          </a:p>
          <a:p>
            <a:pPr lvl="1"/>
            <a:r>
              <a:rPr lang="ru-RU" dirty="0" smtClean="0"/>
              <a:t>Стандартизация</a:t>
            </a:r>
          </a:p>
          <a:p>
            <a:pPr lvl="1"/>
            <a:r>
              <a:rPr lang="ru-RU" dirty="0" smtClean="0"/>
              <a:t>Удобство управления</a:t>
            </a:r>
            <a:endParaRPr lang="en-US" dirty="0" smtClean="0"/>
          </a:p>
          <a:p>
            <a:r>
              <a:rPr lang="ru-RU" dirty="0" smtClean="0"/>
              <a:t>Единый сервис деск</a:t>
            </a:r>
          </a:p>
          <a:p>
            <a:pPr lvl="1"/>
            <a:r>
              <a:rPr lang="ru-RU" dirty="0" smtClean="0"/>
              <a:t>Одна точка контакта</a:t>
            </a:r>
          </a:p>
          <a:p>
            <a:pPr lvl="1"/>
            <a:r>
              <a:rPr lang="ru-RU" dirty="0" smtClean="0"/>
              <a:t>Одно место сбора статистики</a:t>
            </a:r>
          </a:p>
          <a:p>
            <a:r>
              <a:rPr lang="ru-RU" dirty="0" smtClean="0"/>
              <a:t>Постоянное улучшение </a:t>
            </a:r>
          </a:p>
          <a:p>
            <a:pPr lvl="1"/>
            <a:r>
              <a:rPr lang="ru-RU" dirty="0" smtClean="0"/>
              <a:t>Быстрый старт</a:t>
            </a:r>
          </a:p>
          <a:p>
            <a:pPr lvl="1"/>
            <a:r>
              <a:rPr lang="ru-RU" dirty="0" smtClean="0"/>
              <a:t>Адаптивность</a:t>
            </a:r>
          </a:p>
          <a:p>
            <a:pPr lvl="1"/>
            <a:r>
              <a:rPr lang="ru-RU" dirty="0" smtClean="0"/>
              <a:t>Обратная связь</a:t>
            </a:r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Теория</a:t>
            </a:r>
            <a:endParaRPr lang="ru-RU" dirty="0"/>
          </a:p>
        </p:txBody>
      </p:sp>
      <p:pic>
        <p:nvPicPr>
          <p:cNvPr id="14" name="Picture 2" descr="http://spox.ru/uploads/classification/cards/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447" y="2132842"/>
            <a:ext cx="717506" cy="71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Прямая со стрелкой 20"/>
          <p:cNvCxnSpPr/>
          <p:nvPr/>
        </p:nvCxnSpPr>
        <p:spPr>
          <a:xfrm>
            <a:off x="3860134" y="2132842"/>
            <a:ext cx="183749" cy="83072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006367" y="1371308"/>
            <a:ext cx="581951" cy="367811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961174" y="1989915"/>
            <a:ext cx="481459" cy="323251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3691702" y="2127737"/>
            <a:ext cx="203258" cy="878924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4321446" y="3313242"/>
            <a:ext cx="684669" cy="19864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5075148" y="1368855"/>
            <a:ext cx="605506" cy="356753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006114" y="1508210"/>
            <a:ext cx="674538" cy="373835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4" idx="0"/>
          </p:cNvCxnSpPr>
          <p:nvPr/>
        </p:nvCxnSpPr>
        <p:spPr>
          <a:xfrm flipH="1">
            <a:off x="4759200" y="1597304"/>
            <a:ext cx="39109" cy="535537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4321445" y="2930834"/>
            <a:ext cx="1077260" cy="18009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4261613" y="2757705"/>
            <a:ext cx="224938" cy="309638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5736131" y="2245238"/>
            <a:ext cx="142808" cy="52916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117953" y="2636172"/>
            <a:ext cx="356564" cy="185306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3251018" y="906561"/>
            <a:ext cx="3112989" cy="3112989"/>
          </a:xfrm>
          <a:prstGeom prst="ellipse">
            <a:avLst/>
          </a:prstGeom>
          <a:ln w="444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1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2" descr="http://www.sostav.ru/app/public/images/news/2013/11/12/2702.jpg?rand=0.25302670965902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55" y="2576867"/>
            <a:ext cx="1840948" cy="102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X5 Retail Group</a:t>
            </a:r>
          </a:p>
          <a:p>
            <a:pPr marL="457200" lvl="1" indent="0">
              <a:buNone/>
            </a:pPr>
            <a:r>
              <a:rPr lang="ru-RU" dirty="0"/>
              <a:t>2010 - создание Блока Поддержки Бизнеса</a:t>
            </a:r>
          </a:p>
          <a:p>
            <a:r>
              <a:rPr lang="ru-RU" dirty="0"/>
              <a:t>Группа БКС</a:t>
            </a:r>
          </a:p>
          <a:p>
            <a:pPr marL="457200" lvl="1" indent="0">
              <a:buNone/>
            </a:pPr>
            <a:r>
              <a:rPr lang="ru-RU" dirty="0"/>
              <a:t>2011 – внедрение управления услугами во всей компании</a:t>
            </a:r>
          </a:p>
          <a:p>
            <a:r>
              <a:rPr lang="en-US" dirty="0"/>
              <a:t>CERN</a:t>
            </a:r>
            <a:endParaRPr lang="ru-RU" dirty="0"/>
          </a:p>
          <a:p>
            <a:pPr marL="457200" lvl="1" indent="0">
              <a:buNone/>
            </a:pPr>
            <a:r>
              <a:rPr lang="en-US" dirty="0"/>
              <a:t>2013 </a:t>
            </a:r>
            <a:r>
              <a:rPr lang="ru-RU" dirty="0"/>
              <a:t>– </a:t>
            </a:r>
            <a:r>
              <a:rPr lang="en-US" dirty="0"/>
              <a:t>ITIL for facilities management</a:t>
            </a:r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ru-RU" dirty="0"/>
              <a:t>Накоплен богатый опыт работы в смежных областях (</a:t>
            </a:r>
            <a:r>
              <a:rPr lang="en-US" dirty="0"/>
              <a:t>ITSM</a:t>
            </a:r>
            <a:r>
              <a:rPr lang="ru-RU" dirty="0" smtClean="0"/>
              <a:t>)</a:t>
            </a:r>
          </a:p>
          <a:p>
            <a:r>
              <a:rPr lang="ru-RU" dirty="0"/>
              <a:t>Уже есть примеры практического использования</a:t>
            </a:r>
          </a:p>
          <a:p>
            <a:r>
              <a:rPr lang="ru-RU" dirty="0" smtClean="0"/>
              <a:t>Созданы </a:t>
            </a:r>
            <a:r>
              <a:rPr lang="ru-RU" dirty="0"/>
              <a:t>достаточно зрелые инструменты</a:t>
            </a:r>
          </a:p>
          <a:p>
            <a:r>
              <a:rPr lang="ru-RU" dirty="0" smtClean="0"/>
              <a:t>«</a:t>
            </a:r>
            <a:r>
              <a:rPr lang="ru-RU" dirty="0"/>
              <a:t>Пропасть» Джеффри Мура позади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пыт и предпосылки использования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3399632" y="2434810"/>
            <a:ext cx="3225212" cy="1871507"/>
            <a:chOff x="4018700" y="2034762"/>
            <a:chExt cx="5791663" cy="3360754"/>
          </a:xfrm>
        </p:grpSpPr>
        <p:sp>
          <p:nvSpPr>
            <p:cNvPr id="15" name="TextBox 14"/>
            <p:cNvSpPr txBox="1"/>
            <p:nvPr/>
          </p:nvSpPr>
          <p:spPr>
            <a:xfrm rot="18900000">
              <a:off x="4337741" y="4595351"/>
              <a:ext cx="1257303" cy="386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800" dirty="0"/>
                <a:t>Новаторы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8900000">
              <a:off x="4018700" y="4943025"/>
              <a:ext cx="2255159" cy="386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800" dirty="0" smtClean="0"/>
                <a:t>Последователи</a:t>
              </a:r>
              <a:endParaRPr lang="ru-RU" sz="8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8900000">
              <a:off x="5382668" y="5008633"/>
              <a:ext cx="2255159" cy="386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800" dirty="0"/>
                <a:t>Раннее большинство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8900000">
              <a:off x="6517682" y="5003869"/>
              <a:ext cx="2255159" cy="386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800" dirty="0"/>
                <a:t>Позднее </a:t>
              </a:r>
              <a:r>
                <a:rPr lang="ru-RU" sz="800" dirty="0" smtClean="0"/>
                <a:t>большинство</a:t>
              </a:r>
              <a:endParaRPr lang="ru-RU" sz="8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8900000">
              <a:off x="8266299" y="4588871"/>
              <a:ext cx="1380920" cy="386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800" dirty="0"/>
                <a:t>Отстающие</a:t>
              </a: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6453" y="2643464"/>
              <a:ext cx="4533910" cy="170497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010037" y="2605081"/>
              <a:ext cx="552690" cy="120616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ru-RU" sz="800" dirty="0" smtClean="0"/>
                <a:t>Пропасть</a:t>
              </a:r>
              <a:endParaRPr lang="ru-RU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95463" y="2034762"/>
              <a:ext cx="4980104" cy="386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dirty="0" smtClean="0"/>
                <a:t>Кривая инноваций</a:t>
              </a:r>
              <a:endParaRPr lang="ru-RU" sz="800" dirty="0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6404340" y="3849619"/>
              <a:ext cx="211785" cy="2117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 dirty="0"/>
            </a:p>
          </p:txBody>
        </p:sp>
      </p:grpSp>
      <p:pic>
        <p:nvPicPr>
          <p:cNvPr id="26" name="Picture 4" descr="http://upload.wikimedia.org/wikipedia/en/e/ed/CERN_official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652" y="2434810"/>
            <a:ext cx="866579" cy="86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://ap-str.ru/assets/images/Gurnal/bcs.FG_rus_Invers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626" y="3542715"/>
            <a:ext cx="1369641" cy="69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47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компании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8598" y="700095"/>
            <a:ext cx="3981420" cy="14977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ОАО «Седьмой континент»</a:t>
            </a:r>
          </a:p>
          <a:p>
            <a:endParaRPr lang="ru-RU" sz="500" dirty="0" smtClean="0"/>
          </a:p>
          <a:p>
            <a:r>
              <a:rPr lang="ru-RU" sz="1600" dirty="0" smtClean="0"/>
              <a:t>Два бренда магазинов</a:t>
            </a:r>
            <a:r>
              <a:rPr lang="en-US" sz="1600" dirty="0" smtClean="0"/>
              <a:t>:</a:t>
            </a:r>
            <a:endParaRPr lang="ru-RU" sz="1600" dirty="0" smtClean="0"/>
          </a:p>
          <a:p>
            <a:r>
              <a:rPr lang="ru-RU" sz="1600" dirty="0" smtClean="0"/>
              <a:t>Универсамы «Седьмой континент»</a:t>
            </a:r>
            <a:endParaRPr lang="ru-RU" sz="1600" dirty="0"/>
          </a:p>
          <a:p>
            <a:r>
              <a:rPr lang="ru-RU" sz="1600" dirty="0"/>
              <a:t>НАШ </a:t>
            </a:r>
            <a:r>
              <a:rPr lang="ru-RU" sz="1600" dirty="0" smtClean="0"/>
              <a:t>гипермаркет</a:t>
            </a:r>
          </a:p>
          <a:p>
            <a:endParaRPr lang="ru-RU" sz="300" dirty="0"/>
          </a:p>
          <a:p>
            <a:r>
              <a:rPr lang="ru-RU" sz="1600" dirty="0"/>
              <a:t>160 магазинов в Москве и регионах</a:t>
            </a:r>
          </a:p>
          <a:p>
            <a:endParaRPr lang="ru-RU" sz="1600" dirty="0"/>
          </a:p>
        </p:txBody>
      </p:sp>
      <p:pic>
        <p:nvPicPr>
          <p:cNvPr id="6" name="Picture 8" descr="http://pic.news.mail.ru/prev670w/pic/99/ea/main15647588_b6bc07e7d369af60698bdb634fa8586e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5" r="381"/>
          <a:stretch/>
        </p:blipFill>
        <p:spPr bwMode="auto">
          <a:xfrm>
            <a:off x="3591548" y="2476032"/>
            <a:ext cx="2916000" cy="196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www.toshop.ru/big/picture_30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38"/>
          <a:stretch/>
        </p:blipFill>
        <p:spPr bwMode="auto">
          <a:xfrm>
            <a:off x="342187" y="2476032"/>
            <a:ext cx="2964359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221" y="834861"/>
            <a:ext cx="16383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Требования к системе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/>
              <a:t>Единый </a:t>
            </a:r>
            <a:r>
              <a:rPr lang="ru-RU" sz="2000" dirty="0" smtClean="0"/>
              <a:t>веб-интерфейс</a:t>
            </a:r>
          </a:p>
          <a:p>
            <a:r>
              <a:rPr lang="ru-RU" sz="2000" dirty="0" smtClean="0"/>
              <a:t>Платформа-конструктор</a:t>
            </a:r>
            <a:endParaRPr lang="en-US" sz="2000" dirty="0" smtClean="0"/>
          </a:p>
          <a:p>
            <a:r>
              <a:rPr lang="ru-RU" sz="2000" dirty="0"/>
              <a:t>Быстрота </a:t>
            </a:r>
            <a:r>
              <a:rPr lang="ru-RU" sz="2000" dirty="0" smtClean="0"/>
              <a:t>изменений</a:t>
            </a:r>
            <a:endParaRPr lang="ru-RU" sz="2000" dirty="0"/>
          </a:p>
          <a:p>
            <a:r>
              <a:rPr lang="ru-RU" sz="2000" dirty="0"/>
              <a:t>Известные </a:t>
            </a:r>
            <a:r>
              <a:rPr lang="ru-RU" sz="2000" dirty="0" smtClean="0"/>
              <a:t>технологии</a:t>
            </a:r>
            <a:endParaRPr lang="en-US" sz="2000" dirty="0" smtClean="0"/>
          </a:p>
          <a:p>
            <a:r>
              <a:rPr lang="ru-RU" sz="2000" dirty="0" smtClean="0"/>
              <a:t>Простота поддержки</a:t>
            </a:r>
            <a:endParaRPr lang="ru-RU" sz="2000" dirty="0"/>
          </a:p>
          <a:p>
            <a:r>
              <a:rPr lang="ru-RU" sz="2000" dirty="0" smtClean="0"/>
              <a:t>Хорошее соотношение цена/качество</a:t>
            </a:r>
            <a:endParaRPr lang="ru-RU" sz="2000" dirty="0"/>
          </a:p>
          <a:p>
            <a:pPr lvl="1"/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</a:t>
            </a:r>
            <a:endParaRPr lang="ru-RU" dirty="0"/>
          </a:p>
        </p:txBody>
      </p:sp>
      <p:pic>
        <p:nvPicPr>
          <p:cNvPr id="4100" name="Picture 4" descr="http://raax.ru/wp-content/uploads/2010/05/%D0%9A%D0%BE%D1%81%D0%BC%D0%B8%D1%87%D0%B5%D1%81%D0%BA%D0%B8%D0%B9-%D0%BA%D0%BE%D1%80%D0%B0%D0%B1%D0%BB%D1%8C-%D0%A1%D0%BE%D1%8E%D0%B7.jpg"/>
          <p:cNvPicPr>
            <a:picLocks noGrp="1" noChangeAspect="1" noChangeArrowheads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75909" y="1434595"/>
            <a:ext cx="3582660" cy="243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965" y="2352674"/>
            <a:ext cx="816506" cy="37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1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8597" y="702679"/>
            <a:ext cx="3250406" cy="3599855"/>
          </a:xfrm>
        </p:spPr>
        <p:txBody>
          <a:bodyPr>
            <a:normAutofit/>
          </a:bodyPr>
          <a:lstStyle/>
          <a:p>
            <a:r>
              <a:rPr lang="ru-RU" sz="1350" dirty="0"/>
              <a:t>Служба поддержки бизнеса</a:t>
            </a:r>
          </a:p>
          <a:p>
            <a:r>
              <a:rPr lang="ru-RU" sz="1350" dirty="0" smtClean="0"/>
              <a:t>Единый </a:t>
            </a:r>
            <a:r>
              <a:rPr lang="en-US" sz="1350" dirty="0" smtClean="0"/>
              <a:t>SD </a:t>
            </a:r>
            <a:r>
              <a:rPr lang="ru-RU" sz="1350" dirty="0" smtClean="0"/>
              <a:t>для всех подразделений</a:t>
            </a:r>
            <a:endParaRPr lang="en-US" sz="1350" dirty="0" smtClean="0"/>
          </a:p>
          <a:p>
            <a:r>
              <a:rPr lang="ru-RU" sz="1350" dirty="0" smtClean="0"/>
              <a:t>Выбор </a:t>
            </a:r>
            <a:r>
              <a:rPr lang="ru-RU" sz="1350" dirty="0"/>
              <a:t>конкретного события</a:t>
            </a:r>
            <a:r>
              <a:rPr lang="en-US" sz="1350" dirty="0"/>
              <a:t>,</a:t>
            </a:r>
            <a:r>
              <a:rPr lang="ru-RU" sz="1350" dirty="0"/>
              <a:t> а не абстрактного воздействия</a:t>
            </a:r>
            <a:endParaRPr lang="en-US" sz="1350" dirty="0"/>
          </a:p>
          <a:p>
            <a:r>
              <a:rPr lang="ru-RU" sz="1350" dirty="0" smtClean="0"/>
              <a:t>Бизнес-запросы</a:t>
            </a:r>
            <a:r>
              <a:rPr lang="ru-RU" sz="1350" dirty="0"/>
              <a:t>, например</a:t>
            </a:r>
            <a:r>
              <a:rPr lang="en-US" sz="1350" dirty="0"/>
              <a:t>,</a:t>
            </a:r>
            <a:r>
              <a:rPr lang="ru-RU" sz="1350" dirty="0"/>
              <a:t> жалобы</a:t>
            </a:r>
          </a:p>
          <a:p>
            <a:r>
              <a:rPr lang="ru-RU" sz="1350" dirty="0"/>
              <a:t>Согласования прямо в системе</a:t>
            </a:r>
          </a:p>
          <a:p>
            <a:r>
              <a:rPr lang="ru-RU" sz="1350" dirty="0"/>
              <a:t>Учет оборудования в </a:t>
            </a:r>
            <a:r>
              <a:rPr lang="en-US" sz="1350" dirty="0"/>
              <a:t>SD</a:t>
            </a:r>
            <a:endParaRPr lang="ru-RU" sz="1350" dirty="0"/>
          </a:p>
          <a:p>
            <a:r>
              <a:rPr lang="ru-RU" sz="1350" dirty="0"/>
              <a:t>Контроль качества работы</a:t>
            </a:r>
          </a:p>
          <a:p>
            <a:endParaRPr lang="ru-RU" sz="135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Практические особенности</a:t>
            </a:r>
            <a:r>
              <a:rPr lang="en-US" dirty="0" smtClean="0"/>
              <a:t> </a:t>
            </a:r>
            <a:r>
              <a:rPr lang="ru-RU" dirty="0" smtClean="0"/>
              <a:t>развития</a:t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14295" y="1869777"/>
            <a:ext cx="6320122" cy="2773339"/>
            <a:chOff x="1755581" y="2219953"/>
            <a:chExt cx="4568354" cy="2004644"/>
          </a:xfrm>
        </p:grpSpPr>
        <p:pic>
          <p:nvPicPr>
            <p:cNvPr id="6" name="Picture 2" descr="http://reb.by/data/uploads/images/news/img_2012_p3/odno_okno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1125" y="2871507"/>
              <a:ext cx="1605568" cy="1178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Стрелка вправо 6"/>
            <p:cNvSpPr/>
            <p:nvPr/>
          </p:nvSpPr>
          <p:spPr>
            <a:xfrm rot="19581784">
              <a:off x="1755581" y="2758302"/>
              <a:ext cx="3365559" cy="436622"/>
            </a:xfrm>
            <a:prstGeom prst="rightArrow">
              <a:avLst>
                <a:gd name="adj1" fmla="val 36068"/>
                <a:gd name="adj2" fmla="val 6574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40398" y="3886043"/>
              <a:ext cx="16274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IT Help Desk</a:t>
              </a:r>
              <a:endParaRPr lang="ru-RU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8675" y="3184330"/>
              <a:ext cx="1627410" cy="244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IT Service Desk</a:t>
              </a:r>
              <a:endParaRPr lang="ru-RU" sz="1600" dirty="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2180091" y="3609206"/>
              <a:ext cx="178051" cy="277851"/>
            </a:xfrm>
            <a:prstGeom prst="line">
              <a:avLst/>
            </a:prstGeom>
            <a:ln w="412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251800" y="2894733"/>
              <a:ext cx="178051" cy="277851"/>
            </a:xfrm>
            <a:prstGeom prst="line">
              <a:avLst/>
            </a:prstGeom>
            <a:ln w="412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283102" y="2219953"/>
              <a:ext cx="178051" cy="277851"/>
            </a:xfrm>
            <a:prstGeom prst="line">
              <a:avLst/>
            </a:prstGeom>
            <a:ln w="412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287031" y="2383022"/>
              <a:ext cx="2036904" cy="422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/>
                <a:t>Единый сервис деск</a:t>
              </a:r>
            </a:p>
            <a:p>
              <a:pPr algn="ctr"/>
              <a:r>
                <a:rPr lang="ru-RU" sz="1600" dirty="0" smtClean="0"/>
                <a:t>Службы поддержки бизнеса</a:t>
              </a:r>
              <a:endParaRPr lang="ru-RU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2121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669" y="1390650"/>
            <a:ext cx="3488359" cy="253365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8593" y="843565"/>
            <a:ext cx="3517107" cy="3599855"/>
          </a:xfrm>
        </p:spPr>
        <p:txBody>
          <a:bodyPr/>
          <a:lstStyle/>
          <a:p>
            <a:pPr marL="342882" lvl="1" indent="-342882">
              <a:buClr>
                <a:srgbClr val="032E6B"/>
              </a:buClr>
            </a:pPr>
            <a:r>
              <a:rPr lang="ru-RU" sz="1200" i="0" dirty="0">
                <a:solidFill>
                  <a:schemeClr val="tx1"/>
                </a:solidFill>
              </a:rPr>
              <a:t>Единый </a:t>
            </a:r>
            <a:r>
              <a:rPr lang="en-US" sz="1200" i="0" dirty="0">
                <a:solidFill>
                  <a:schemeClr val="tx1"/>
                </a:solidFill>
              </a:rPr>
              <a:t>Service Desk</a:t>
            </a:r>
            <a:endParaRPr lang="ru-RU" sz="1200" i="0" dirty="0">
              <a:solidFill>
                <a:schemeClr val="tx1"/>
              </a:solidFill>
            </a:endParaRPr>
          </a:p>
          <a:p>
            <a:r>
              <a:rPr lang="ru-RU" dirty="0" smtClean="0"/>
              <a:t>Департамент эксплуатации</a:t>
            </a:r>
          </a:p>
          <a:p>
            <a:pPr lvl="1"/>
            <a:r>
              <a:rPr lang="ru-RU" dirty="0" smtClean="0"/>
              <a:t>Отделы </a:t>
            </a:r>
            <a:r>
              <a:rPr lang="ru-RU" dirty="0"/>
              <a:t>сопровождения </a:t>
            </a:r>
            <a:r>
              <a:rPr lang="ru-RU" dirty="0" smtClean="0"/>
              <a:t>магазинов</a:t>
            </a:r>
          </a:p>
          <a:p>
            <a:r>
              <a:rPr lang="ru-RU" dirty="0" smtClean="0"/>
              <a:t>Департамент </a:t>
            </a:r>
            <a:r>
              <a:rPr lang="ru-RU" dirty="0"/>
              <a:t>поддержки </a:t>
            </a:r>
            <a:r>
              <a:rPr lang="ru-RU" dirty="0" smtClean="0"/>
              <a:t>бизнес-решений</a:t>
            </a:r>
          </a:p>
          <a:p>
            <a:pPr lvl="1"/>
            <a:r>
              <a:rPr lang="ru-RU" dirty="0" smtClean="0"/>
              <a:t>Группа сервисов по информационным системам</a:t>
            </a:r>
          </a:p>
          <a:p>
            <a:pPr lvl="1"/>
            <a:r>
              <a:rPr lang="ru-RU" dirty="0" smtClean="0"/>
              <a:t>Группа сервисов по оборудованию</a:t>
            </a:r>
          </a:p>
          <a:p>
            <a:pPr lvl="1"/>
            <a:r>
              <a:rPr lang="ru-RU" dirty="0" smtClean="0"/>
              <a:t>Группа сервисов по инженерным системам</a:t>
            </a:r>
            <a:endParaRPr lang="ru-RU" dirty="0"/>
          </a:p>
          <a:p>
            <a:r>
              <a:rPr lang="ru-RU" dirty="0"/>
              <a:t>Департамент разработки ПО</a:t>
            </a:r>
          </a:p>
          <a:p>
            <a:r>
              <a:rPr lang="ru-RU" dirty="0"/>
              <a:t>Департамент некоммерческих </a:t>
            </a:r>
            <a:r>
              <a:rPr lang="ru-RU" dirty="0" smtClean="0"/>
              <a:t>закупок</a:t>
            </a:r>
          </a:p>
          <a:p>
            <a:endParaRPr lang="ru-RU" dirty="0"/>
          </a:p>
          <a:p>
            <a:r>
              <a:rPr lang="ru-RU" dirty="0" smtClean="0"/>
              <a:t>Так же к единому </a:t>
            </a:r>
            <a:r>
              <a:rPr lang="en-US" dirty="0" smtClean="0"/>
              <a:t>SD </a:t>
            </a:r>
            <a:r>
              <a:rPr lang="ru-RU" dirty="0" smtClean="0"/>
              <a:t>подключены другие сервисные подразделения, не входящие в службу поддержки бизнеса</a:t>
            </a:r>
          </a:p>
          <a:p>
            <a:pPr lvl="1"/>
            <a:r>
              <a:rPr lang="ru-RU" dirty="0" smtClean="0"/>
              <a:t>Департамент управление персоналом</a:t>
            </a:r>
          </a:p>
          <a:p>
            <a:pPr lvl="1"/>
            <a:r>
              <a:rPr lang="ru-RU" dirty="0" err="1" smtClean="0"/>
              <a:t>Коллцентр</a:t>
            </a:r>
            <a:r>
              <a:rPr lang="ru-RU" dirty="0" smtClean="0"/>
              <a:t> департамента доставки</a:t>
            </a:r>
          </a:p>
          <a:p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Служба поддержки бизнеса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5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/>
              <a:t>В системе реализован выбор не абстрактной степени воздействия, а конкретных ситуаций, влияющих на бизнес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Выбор критичности по </a:t>
            </a:r>
            <a:r>
              <a:rPr lang="ru-RU" dirty="0" smtClean="0"/>
              <a:t>событию</a:t>
            </a:r>
            <a:endParaRPr lang="ru-RU" dirty="0"/>
          </a:p>
        </p:txBody>
      </p:sp>
      <p:pic>
        <p:nvPicPr>
          <p:cNvPr id="6" name="Объект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413" y="1880850"/>
            <a:ext cx="2582615" cy="1944216"/>
          </a:xfrm>
          <a:prstGeom prst="rect">
            <a:avLst/>
          </a:prstGeom>
        </p:spPr>
      </p:pic>
      <p:pic>
        <p:nvPicPr>
          <p:cNvPr id="7" name="Picture 2" descr="http://www.redov.ru/kompyutery_i_internet/it_servis_menedzhment_vvedenie/i_0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91" y="2370680"/>
            <a:ext cx="3672627" cy="122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11755" y="2186719"/>
            <a:ext cx="3122529" cy="1590722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70670" y="2186719"/>
            <a:ext cx="3122529" cy="1590722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96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rvice-all-around_ms-powerpoint-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0" rIns="91440" bIns="45720" rtlCol="0">
        <a:normAutofit/>
      </a:bodyPr>
      <a:lstStyle>
        <a:defPPr>
          <a:defRPr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Service-all-around_ms-powerpoint-theme.thmx</Template>
  <TotalTime>3180</TotalTime>
  <Words>484</Words>
  <Application>Microsoft Office PowerPoint</Application>
  <PresentationFormat>Произвольный</PresentationFormat>
  <Paragraphs>124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Myriad Pro</vt:lpstr>
      <vt:lpstr>Calibri</vt:lpstr>
      <vt:lpstr>Roboto Lt</vt:lpstr>
      <vt:lpstr>Times New Roman</vt:lpstr>
      <vt:lpstr>Arial Narrow</vt:lpstr>
      <vt:lpstr>Service-all-around_ms-powerpoint-theme</vt:lpstr>
      <vt:lpstr>Покорение соседних планет: создание единого  Service Desk для всех сервисных подразделений компании</vt:lpstr>
      <vt:lpstr>Схема путешествия</vt:lpstr>
      <vt:lpstr>Теория</vt:lpstr>
      <vt:lpstr>Опыт и предпосылки использования</vt:lpstr>
      <vt:lpstr>О компании</vt:lpstr>
      <vt:lpstr>Транспорт</vt:lpstr>
      <vt:lpstr>Практические особенности развития </vt:lpstr>
      <vt:lpstr>Служба поддержки бизнеса</vt:lpstr>
      <vt:lpstr>Выбор критичности по событию</vt:lpstr>
      <vt:lpstr>Жалобы и обращения клиентов</vt:lpstr>
      <vt:lpstr>Примеры жалоб и обращений</vt:lpstr>
      <vt:lpstr>Согласования</vt:lpstr>
      <vt:lpstr>Учет оборудования</vt:lpstr>
      <vt:lpstr>Контроль качества</vt:lpstr>
      <vt:lpstr>Выводы и вопросы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Seregey</dc:creator>
  <cp:lastModifiedBy>Федулов Кирилл</cp:lastModifiedBy>
  <cp:revision>100</cp:revision>
  <dcterms:created xsi:type="dcterms:W3CDTF">2013-08-26T15:36:00Z</dcterms:created>
  <dcterms:modified xsi:type="dcterms:W3CDTF">2014-09-18T09:27:15Z</dcterms:modified>
</cp:coreProperties>
</file>